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330" r:id="rId26"/>
    <p:sldId id="331" r:id="rId27"/>
    <p:sldId id="332" r:id="rId28"/>
    <p:sldId id="333" r:id="rId29"/>
    <p:sldId id="334" r:id="rId30"/>
    <p:sldId id="335" r:id="rId31"/>
    <p:sldId id="336" r:id="rId32"/>
    <p:sldId id="281" r:id="rId33"/>
    <p:sldId id="283" r:id="rId34"/>
    <p:sldId id="284" r:id="rId35"/>
    <p:sldId id="285" r:id="rId36"/>
    <p:sldId id="329" r:id="rId37"/>
    <p:sldId id="287" r:id="rId38"/>
    <p:sldId id="289" r:id="rId39"/>
    <p:sldId id="291" r:id="rId40"/>
    <p:sldId id="292" r:id="rId41"/>
    <p:sldId id="293"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37" r:id="rId62"/>
    <p:sldId id="338" r:id="rId63"/>
    <p:sldId id="339" r:id="rId64"/>
    <p:sldId id="340" r:id="rId65"/>
    <p:sldId id="341" r:id="rId66"/>
    <p:sldId id="342" r:id="rId67"/>
    <p:sldId id="315" r:id="rId68"/>
    <p:sldId id="316" r:id="rId69"/>
    <p:sldId id="317" r:id="rId70"/>
    <p:sldId id="318" r:id="rId71"/>
    <p:sldId id="319" r:id="rId72"/>
    <p:sldId id="320" r:id="rId73"/>
    <p:sldId id="321" r:id="rId74"/>
    <p:sldId id="344" r:id="rId75"/>
    <p:sldId id="345" r:id="rId76"/>
    <p:sldId id="346" r:id="rId77"/>
    <p:sldId id="347" r:id="rId78"/>
    <p:sldId id="348" r:id="rId79"/>
    <p:sldId id="349" r:id="rId80"/>
    <p:sldId id="350" r:id="rId81"/>
    <p:sldId id="352" r:id="rId82"/>
    <p:sldId id="351" r:id="rId83"/>
    <p:sldId id="353" r:id="rId84"/>
    <p:sldId id="355" r:id="rId85"/>
    <p:sldId id="356" r:id="rId86"/>
    <p:sldId id="357" r:id="rId87"/>
    <p:sldId id="358" r:id="rId88"/>
    <p:sldId id="359" r:id="rId89"/>
    <p:sldId id="360" r:id="rId90"/>
    <p:sldId id="322" r:id="rId91"/>
    <p:sldId id="323" r:id="rId92"/>
    <p:sldId id="324" r:id="rId93"/>
    <p:sldId id="325" r:id="rId94"/>
    <p:sldId id="326" r:id="rId95"/>
    <p:sldId id="327" r:id="rId96"/>
    <p:sldId id="328" r:id="rId9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4" d="100"/>
          <a:sy n="74" d="100"/>
        </p:scale>
        <p:origin x="1714" y="5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ABB665AD-32EB-4F19-BEC5-1DE6C43A3092}" type="datetimeFigureOut">
              <a:rPr lang="en-IN" smtClean="0"/>
              <a:t>18-02-2025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351FDD-C1AB-48C1-A2CC-9935A42E3925}" type="slidenum">
              <a:rPr lang="en-IN" smtClean="0"/>
              <a:t>‹#›</a:t>
            </a:fld>
            <a:endParaRPr lang="en-IN"/>
          </a:p>
        </p:txBody>
      </p:sp>
    </p:spTree>
    <p:extLst>
      <p:ext uri="{BB962C8B-B14F-4D97-AF65-F5344CB8AC3E}">
        <p14:creationId xmlns:p14="http://schemas.microsoft.com/office/powerpoint/2010/main" val="13210560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BB665AD-32EB-4F19-BEC5-1DE6C43A3092}" type="datetimeFigureOut">
              <a:rPr lang="en-IN" smtClean="0"/>
              <a:t>18-02-2025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351FDD-C1AB-48C1-A2CC-9935A42E3925}" type="slidenum">
              <a:rPr lang="en-IN" smtClean="0"/>
              <a:t>‹#›</a:t>
            </a:fld>
            <a:endParaRPr lang="en-IN"/>
          </a:p>
        </p:txBody>
      </p:sp>
    </p:spTree>
    <p:extLst>
      <p:ext uri="{BB962C8B-B14F-4D97-AF65-F5344CB8AC3E}">
        <p14:creationId xmlns:p14="http://schemas.microsoft.com/office/powerpoint/2010/main" val="776100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BB665AD-32EB-4F19-BEC5-1DE6C43A3092}" type="datetimeFigureOut">
              <a:rPr lang="en-IN" smtClean="0"/>
              <a:t>18-02-2025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351FDD-C1AB-48C1-A2CC-9935A42E3925}" type="slidenum">
              <a:rPr lang="en-IN" smtClean="0"/>
              <a:t>‹#›</a:t>
            </a:fld>
            <a:endParaRPr lang="en-IN"/>
          </a:p>
        </p:txBody>
      </p:sp>
    </p:spTree>
    <p:extLst>
      <p:ext uri="{BB962C8B-B14F-4D97-AF65-F5344CB8AC3E}">
        <p14:creationId xmlns:p14="http://schemas.microsoft.com/office/powerpoint/2010/main" val="310327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BB665AD-32EB-4F19-BEC5-1DE6C43A3092}" type="datetimeFigureOut">
              <a:rPr lang="en-IN" smtClean="0"/>
              <a:t>18-02-2025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351FDD-C1AB-48C1-A2CC-9935A42E3925}" type="slidenum">
              <a:rPr lang="en-IN" smtClean="0"/>
              <a:t>‹#›</a:t>
            </a:fld>
            <a:endParaRPr lang="en-IN"/>
          </a:p>
        </p:txBody>
      </p:sp>
    </p:spTree>
    <p:extLst>
      <p:ext uri="{BB962C8B-B14F-4D97-AF65-F5344CB8AC3E}">
        <p14:creationId xmlns:p14="http://schemas.microsoft.com/office/powerpoint/2010/main" val="2703669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B665AD-32EB-4F19-BEC5-1DE6C43A3092}" type="datetimeFigureOut">
              <a:rPr lang="en-IN" smtClean="0"/>
              <a:t>18-02-2025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351FDD-C1AB-48C1-A2CC-9935A42E3925}" type="slidenum">
              <a:rPr lang="en-IN" smtClean="0"/>
              <a:t>‹#›</a:t>
            </a:fld>
            <a:endParaRPr lang="en-IN"/>
          </a:p>
        </p:txBody>
      </p:sp>
    </p:spTree>
    <p:extLst>
      <p:ext uri="{BB962C8B-B14F-4D97-AF65-F5344CB8AC3E}">
        <p14:creationId xmlns:p14="http://schemas.microsoft.com/office/powerpoint/2010/main" val="32251619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ABB665AD-32EB-4F19-BEC5-1DE6C43A3092}" type="datetimeFigureOut">
              <a:rPr lang="en-IN" smtClean="0"/>
              <a:t>18-02-2025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351FDD-C1AB-48C1-A2CC-9935A42E3925}" type="slidenum">
              <a:rPr lang="en-IN" smtClean="0"/>
              <a:t>‹#›</a:t>
            </a:fld>
            <a:endParaRPr lang="en-IN"/>
          </a:p>
        </p:txBody>
      </p:sp>
    </p:spTree>
    <p:extLst>
      <p:ext uri="{BB962C8B-B14F-4D97-AF65-F5344CB8AC3E}">
        <p14:creationId xmlns:p14="http://schemas.microsoft.com/office/powerpoint/2010/main" val="678676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ABB665AD-32EB-4F19-BEC5-1DE6C43A3092}" type="datetimeFigureOut">
              <a:rPr lang="en-IN" smtClean="0"/>
              <a:t>18-02-2025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A351FDD-C1AB-48C1-A2CC-9935A42E3925}" type="slidenum">
              <a:rPr lang="en-IN" smtClean="0"/>
              <a:t>‹#›</a:t>
            </a:fld>
            <a:endParaRPr lang="en-IN"/>
          </a:p>
        </p:txBody>
      </p:sp>
    </p:spTree>
    <p:extLst>
      <p:ext uri="{BB962C8B-B14F-4D97-AF65-F5344CB8AC3E}">
        <p14:creationId xmlns:p14="http://schemas.microsoft.com/office/powerpoint/2010/main" val="600517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ABB665AD-32EB-4F19-BEC5-1DE6C43A3092}" type="datetimeFigureOut">
              <a:rPr lang="en-IN" smtClean="0"/>
              <a:t>18-02-2025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A351FDD-C1AB-48C1-A2CC-9935A42E3925}" type="slidenum">
              <a:rPr lang="en-IN" smtClean="0"/>
              <a:t>‹#›</a:t>
            </a:fld>
            <a:endParaRPr lang="en-IN"/>
          </a:p>
        </p:txBody>
      </p:sp>
    </p:spTree>
    <p:extLst>
      <p:ext uri="{BB962C8B-B14F-4D97-AF65-F5344CB8AC3E}">
        <p14:creationId xmlns:p14="http://schemas.microsoft.com/office/powerpoint/2010/main" val="3644909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B665AD-32EB-4F19-BEC5-1DE6C43A3092}" type="datetimeFigureOut">
              <a:rPr lang="en-IN" smtClean="0"/>
              <a:t>18-02-2025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A351FDD-C1AB-48C1-A2CC-9935A42E3925}" type="slidenum">
              <a:rPr lang="en-IN" smtClean="0"/>
              <a:t>‹#›</a:t>
            </a:fld>
            <a:endParaRPr lang="en-IN"/>
          </a:p>
        </p:txBody>
      </p:sp>
    </p:spTree>
    <p:extLst>
      <p:ext uri="{BB962C8B-B14F-4D97-AF65-F5344CB8AC3E}">
        <p14:creationId xmlns:p14="http://schemas.microsoft.com/office/powerpoint/2010/main" val="3358813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BB665AD-32EB-4F19-BEC5-1DE6C43A3092}" type="datetimeFigureOut">
              <a:rPr lang="en-IN" smtClean="0"/>
              <a:t>18-02-2025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351FDD-C1AB-48C1-A2CC-9935A42E3925}" type="slidenum">
              <a:rPr lang="en-IN" smtClean="0"/>
              <a:t>‹#›</a:t>
            </a:fld>
            <a:endParaRPr lang="en-IN"/>
          </a:p>
        </p:txBody>
      </p:sp>
    </p:spTree>
    <p:extLst>
      <p:ext uri="{BB962C8B-B14F-4D97-AF65-F5344CB8AC3E}">
        <p14:creationId xmlns:p14="http://schemas.microsoft.com/office/powerpoint/2010/main" val="2988748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BB665AD-32EB-4F19-BEC5-1DE6C43A3092}" type="datetimeFigureOut">
              <a:rPr lang="en-IN" smtClean="0"/>
              <a:t>18-02-2025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351FDD-C1AB-48C1-A2CC-9935A42E3925}" type="slidenum">
              <a:rPr lang="en-IN" smtClean="0"/>
              <a:t>‹#›</a:t>
            </a:fld>
            <a:endParaRPr lang="en-IN"/>
          </a:p>
        </p:txBody>
      </p:sp>
    </p:spTree>
    <p:extLst>
      <p:ext uri="{BB962C8B-B14F-4D97-AF65-F5344CB8AC3E}">
        <p14:creationId xmlns:p14="http://schemas.microsoft.com/office/powerpoint/2010/main" val="3806664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B665AD-32EB-4F19-BEC5-1DE6C43A3092}" type="datetimeFigureOut">
              <a:rPr lang="en-IN" smtClean="0"/>
              <a:t>18-02-2025</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351FDD-C1AB-48C1-A2CC-9935A42E3925}" type="slidenum">
              <a:rPr lang="en-IN" smtClean="0"/>
              <a:t>‹#›</a:t>
            </a:fld>
            <a:endParaRPr lang="en-IN"/>
          </a:p>
        </p:txBody>
      </p:sp>
    </p:spTree>
    <p:extLst>
      <p:ext uri="{BB962C8B-B14F-4D97-AF65-F5344CB8AC3E}">
        <p14:creationId xmlns:p14="http://schemas.microsoft.com/office/powerpoint/2010/main" val="103639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cloudiofy.com/3-ways-to-access-the-aws-resources/"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aws.amazon.com/cli/"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hyperlink" Target="https://www.knowledgehut.com/blog/cloud-computing/public-cloud"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cloudacademy.com/amazon-ebs-shink-volume/" TargetMode="External"/><Relationship Id="rId2" Type="http://schemas.openxmlformats.org/officeDocument/2006/relationships/hyperlink" Target="https://cloudacademy.com/aws-ec2-instance-types-explained/" TargetMode="Externa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investopedia.com/terms/c/cloud-computing.asp" TargetMode="Externa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hyperlink" Target="https://intellipaat.com/epgc-cloud-computing-ihubds-iit-roorkee/"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3000" y="990600"/>
            <a:ext cx="7772400" cy="4154984"/>
          </a:xfrm>
          <a:prstGeom prst="rect">
            <a:avLst/>
          </a:prstGeom>
        </p:spPr>
        <p:txBody>
          <a:bodyPr wrap="square">
            <a:spAutoFit/>
          </a:bodyPr>
          <a:lstStyle/>
          <a:p>
            <a:r>
              <a:rPr lang="en-US" sz="4800" dirty="0"/>
              <a:t>		     </a:t>
            </a:r>
            <a:r>
              <a:rPr lang="en-US" sz="4800" dirty="0">
                <a:solidFill>
                  <a:schemeClr val="accent2">
                    <a:lumMod val="75000"/>
                  </a:schemeClr>
                </a:solidFill>
              </a:rPr>
              <a:t>UNIT-II </a:t>
            </a:r>
          </a:p>
          <a:p>
            <a:endParaRPr lang="en-US" dirty="0"/>
          </a:p>
          <a:p>
            <a:r>
              <a:rPr lang="en-US" sz="2400" b="1" dirty="0">
                <a:solidFill>
                  <a:srgbClr val="FF0000"/>
                </a:solidFill>
              </a:rPr>
              <a:t>Introduction to AWS: </a:t>
            </a:r>
          </a:p>
          <a:p>
            <a:endParaRPr lang="en-US" dirty="0">
              <a:solidFill>
                <a:srgbClr val="7030A0"/>
              </a:solidFill>
            </a:endParaRPr>
          </a:p>
          <a:p>
            <a:r>
              <a:rPr lang="en-US" dirty="0">
                <a:solidFill>
                  <a:srgbClr val="7030A0"/>
                </a:solidFill>
              </a:rPr>
              <a:t>What is AWS?, three ways to interact with AWS, AWS Global Infrastructure Overview, AWS services and service categories.</a:t>
            </a:r>
          </a:p>
          <a:p>
            <a:endParaRPr lang="en-US" dirty="0"/>
          </a:p>
          <a:p>
            <a:r>
              <a:rPr lang="en-US" sz="2400" b="1" dirty="0">
                <a:solidFill>
                  <a:srgbClr val="FF0000"/>
                </a:solidFill>
              </a:rPr>
              <a:t>Compute: </a:t>
            </a:r>
            <a:r>
              <a:rPr lang="en-US" dirty="0">
                <a:solidFill>
                  <a:srgbClr val="7030A0"/>
                </a:solidFill>
              </a:rPr>
              <a:t>Compute services overview, Introduction to Amazon EC2, AMI’s, Volumes, and Snapshots.</a:t>
            </a:r>
          </a:p>
          <a:p>
            <a:endParaRPr lang="en-IN" dirty="0">
              <a:solidFill>
                <a:srgbClr val="7030A0"/>
              </a:solidFill>
            </a:endParaRPr>
          </a:p>
          <a:p>
            <a:r>
              <a:rPr lang="en-US" sz="2400" b="1" dirty="0">
                <a:solidFill>
                  <a:srgbClr val="FF0000"/>
                </a:solidFill>
              </a:rPr>
              <a:t>Storage: </a:t>
            </a:r>
            <a:r>
              <a:rPr lang="en-US" dirty="0">
                <a:solidFill>
                  <a:srgbClr val="7030A0"/>
                </a:solidFill>
              </a:rPr>
              <a:t>AWS S3: S3 durability and redundancy S3 Buckets, S3 Uploading Downloading, S3 Permissions.</a:t>
            </a:r>
            <a:endParaRPr lang="en-IN" dirty="0">
              <a:solidFill>
                <a:srgbClr val="7030A0"/>
              </a:solidFill>
            </a:endParaRPr>
          </a:p>
        </p:txBody>
      </p:sp>
    </p:spTree>
    <p:extLst>
      <p:ext uri="{BB962C8B-B14F-4D97-AF65-F5344CB8AC3E}">
        <p14:creationId xmlns:p14="http://schemas.microsoft.com/office/powerpoint/2010/main" val="3777637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7544" y="404664"/>
            <a:ext cx="7521226" cy="2862322"/>
          </a:xfrm>
          <a:prstGeom prst="rect">
            <a:avLst/>
          </a:prstGeom>
        </p:spPr>
        <p:txBody>
          <a:bodyPr wrap="none">
            <a:spAutoFit/>
          </a:bodyPr>
          <a:lstStyle/>
          <a:p>
            <a:pPr fontAlgn="base"/>
            <a:r>
              <a:rPr lang="en-US" b="1" dirty="0">
                <a:solidFill>
                  <a:srgbClr val="002060"/>
                </a:solidFill>
              </a:rPr>
              <a:t>Three ways to access the AWS:</a:t>
            </a:r>
          </a:p>
          <a:p>
            <a:r>
              <a:rPr lang="en-US" u="sng" dirty="0">
                <a:hlinkClick r:id="rId2"/>
              </a:rPr>
              <a:t>1.AWS Management Console</a:t>
            </a:r>
            <a:endParaRPr lang="en-US" u="sng" dirty="0"/>
          </a:p>
          <a:p>
            <a:r>
              <a:rPr lang="en-US" u="sng" dirty="0">
                <a:hlinkClick r:id="rId2"/>
              </a:rPr>
              <a:t>2 AWS CLI (Command Line Interface)</a:t>
            </a:r>
            <a:endParaRPr lang="en-US" u="sng" dirty="0"/>
          </a:p>
          <a:p>
            <a:r>
              <a:rPr lang="en-US" u="sng" dirty="0">
                <a:hlinkClick r:id="rId2"/>
              </a:rPr>
              <a:t>3 AWS SDK (Software Development Kits)</a:t>
            </a:r>
            <a:endParaRPr lang="en-US" u="sng" dirty="0"/>
          </a:p>
          <a:p>
            <a:endParaRPr lang="en-US" u="sng" dirty="0"/>
          </a:p>
          <a:p>
            <a:r>
              <a:rPr lang="en-US" dirty="0"/>
              <a:t> AWS consists of many cloud services that you can use in combinations as per  </a:t>
            </a:r>
          </a:p>
          <a:p>
            <a:r>
              <a:rPr lang="en-US" dirty="0"/>
              <a:t>organizational requirements. </a:t>
            </a:r>
          </a:p>
          <a:p>
            <a:r>
              <a:rPr lang="en-US" dirty="0"/>
              <a:t> Users </a:t>
            </a:r>
            <a:r>
              <a:rPr lang="en-IN" dirty="0"/>
              <a:t>need to create an AWS Account </a:t>
            </a:r>
            <a:r>
              <a:rPr lang="en-US" dirty="0"/>
              <a:t> to access and manage AWS resources.</a:t>
            </a:r>
          </a:p>
          <a:p>
            <a:endParaRPr lang="en-US" u="sng" dirty="0"/>
          </a:p>
          <a:p>
            <a:pPr fontAlgn="base"/>
            <a:endParaRPr lang="en-US" b="1" u="sng" dirty="0">
              <a:solidFill>
                <a:srgbClr val="002060"/>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2852936"/>
            <a:ext cx="58293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8654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332656"/>
            <a:ext cx="7920880" cy="2585323"/>
          </a:xfrm>
          <a:prstGeom prst="rect">
            <a:avLst/>
          </a:prstGeom>
        </p:spPr>
        <p:txBody>
          <a:bodyPr wrap="square">
            <a:spAutoFit/>
          </a:bodyPr>
          <a:lstStyle/>
          <a:p>
            <a:pPr fontAlgn="base"/>
            <a:r>
              <a:rPr lang="en-US" dirty="0">
                <a:solidFill>
                  <a:srgbClr val="FF0000"/>
                </a:solidFill>
              </a:rPr>
              <a:t>AWS Management Console</a:t>
            </a:r>
          </a:p>
          <a:p>
            <a:pPr fontAlgn="base"/>
            <a:r>
              <a:rPr lang="en-US" dirty="0"/>
              <a:t>AWS Management Console provides a web-based user interface that allows users to interact with AWS services through a graphical user interface (GUI).</a:t>
            </a:r>
          </a:p>
          <a:p>
            <a:pPr fontAlgn="base"/>
            <a:endParaRPr lang="en-US" dirty="0"/>
          </a:p>
          <a:p>
            <a:pPr fontAlgn="base"/>
            <a:r>
              <a:rPr lang="en-US" dirty="0"/>
              <a:t> It's designed for users who are new to AWS and provides an easy-to-use interface for managing AWS resources. </a:t>
            </a:r>
          </a:p>
          <a:p>
            <a:pPr fontAlgn="base"/>
            <a:endParaRPr lang="en-US" dirty="0"/>
          </a:p>
          <a:p>
            <a:pPr fontAlgn="base"/>
            <a:r>
              <a:rPr lang="en-US" dirty="0"/>
              <a:t>The console provides access to all AWS services and resources, making it a great tool for users who are looking for a quick and easy way to get started with AWS.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942629"/>
            <a:ext cx="7219950" cy="353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5359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9552" y="116632"/>
            <a:ext cx="8280920" cy="2862322"/>
          </a:xfrm>
          <a:prstGeom prst="rect">
            <a:avLst/>
          </a:prstGeom>
        </p:spPr>
        <p:txBody>
          <a:bodyPr wrap="square">
            <a:spAutoFit/>
          </a:bodyPr>
          <a:lstStyle/>
          <a:p>
            <a:pPr fontAlgn="base"/>
            <a:r>
              <a:rPr lang="en-US" b="1" dirty="0">
                <a:solidFill>
                  <a:srgbClr val="FF0000"/>
                </a:solidFill>
              </a:rPr>
              <a:t>AWS Command Line Interface (CLI)</a:t>
            </a:r>
          </a:p>
          <a:p>
            <a:pPr fontAlgn="base"/>
            <a:br>
              <a:rPr lang="en-US" dirty="0"/>
            </a:br>
            <a:r>
              <a:rPr lang="en-US" dirty="0"/>
              <a:t>The</a:t>
            </a:r>
            <a:r>
              <a:rPr lang="en-US" b="1" dirty="0"/>
              <a:t> </a:t>
            </a:r>
            <a:r>
              <a:rPr lang="en-US" b="1" dirty="0">
                <a:solidFill>
                  <a:srgbClr val="0070C0"/>
                </a:solidFill>
              </a:rPr>
              <a:t>AWS Command Line Interface (CLI) </a:t>
            </a:r>
            <a:r>
              <a:rPr lang="en-US" dirty="0"/>
              <a:t>is a tool that allows users to interact with AWS services through a command-line interface (CLI).</a:t>
            </a:r>
          </a:p>
          <a:p>
            <a:pPr fontAlgn="base"/>
            <a:r>
              <a:rPr lang="en-US" dirty="0"/>
              <a:t> It provides users with the ability to automate common tasks and perform complex operations through a set of command-line tools. </a:t>
            </a:r>
          </a:p>
          <a:p>
            <a:pPr fontAlgn="base"/>
            <a:r>
              <a:rPr lang="en-US" dirty="0"/>
              <a:t>The CLI supports Windows, </a:t>
            </a:r>
            <a:r>
              <a:rPr lang="en-US" dirty="0" err="1"/>
              <a:t>macOS</a:t>
            </a:r>
            <a:r>
              <a:rPr lang="en-US" dirty="0"/>
              <a:t>, and Linux, making it a versatile tool for developers and administrators.</a:t>
            </a:r>
          </a:p>
          <a:p>
            <a:br>
              <a:rPr lang="en-US" dirty="0"/>
            </a:br>
            <a:endParaRPr lang="en-IN"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348880"/>
            <a:ext cx="7181850" cy="347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8664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0411" y="389096"/>
            <a:ext cx="9001125" cy="3139321"/>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AWS provides multiple options to choose from.</a:t>
            </a:r>
          </a:p>
          <a:p>
            <a:r>
              <a:rPr lang="en-US" b="1" dirty="0">
                <a:latin typeface="Times New Roman" panose="02020603050405020304" pitchFamily="18" charset="0"/>
                <a:cs typeface="Times New Roman" panose="02020603050405020304" pitchFamily="18" charset="0"/>
              </a:rPr>
              <a:t>Two prominent methods</a:t>
            </a:r>
            <a:r>
              <a:rPr lang="en-US" dirty="0">
                <a:latin typeface="Times New Roman" panose="02020603050405020304" pitchFamily="18" charset="0"/>
                <a:cs typeface="Times New Roman" panose="02020603050405020304" pitchFamily="18" charset="0"/>
              </a:rPr>
              <a:t>: </a:t>
            </a:r>
          </a:p>
          <a:p>
            <a:pPr lvl="2">
              <a:buFont typeface="Arial" panose="020B0604020202020204" pitchFamily="34" charset="0"/>
              <a:buChar char="•"/>
            </a:pPr>
            <a:r>
              <a:rPr lang="en-US" b="1" dirty="0">
                <a:solidFill>
                  <a:srgbClr val="FF0000"/>
                </a:solidFill>
                <a:latin typeface="Times New Roman" panose="02020603050405020304" pitchFamily="18" charset="0"/>
                <a:cs typeface="Times New Roman" panose="02020603050405020304" pitchFamily="18" charset="0"/>
              </a:rPr>
              <a:t>    Local Installation of the AWS CLI </a:t>
            </a:r>
          </a:p>
          <a:p>
            <a:pPr lvl="2">
              <a:buFont typeface="Arial" panose="020B0604020202020204" pitchFamily="34" charset="0"/>
              <a:buChar char="•"/>
            </a:pPr>
            <a:r>
              <a:rPr lang="en-US" b="1" dirty="0">
                <a:solidFill>
                  <a:srgbClr val="FF0000"/>
                </a:solidFill>
                <a:latin typeface="Times New Roman" panose="02020603050405020304" pitchFamily="18" charset="0"/>
                <a:cs typeface="Times New Roman" panose="02020603050405020304" pitchFamily="18" charset="0"/>
              </a:rPr>
              <a:t>     </a:t>
            </a:r>
            <a:r>
              <a:rPr lang="en-US" b="1" dirty="0" err="1">
                <a:solidFill>
                  <a:srgbClr val="FF0000"/>
                </a:solidFill>
                <a:latin typeface="Times New Roman" panose="02020603050405020304" pitchFamily="18" charset="0"/>
                <a:cs typeface="Times New Roman" panose="02020603050405020304" pitchFamily="18" charset="0"/>
              </a:rPr>
              <a:t>CloudShell</a:t>
            </a:r>
            <a:r>
              <a:rPr lang="en-US" b="1" dirty="0">
                <a:solidFill>
                  <a:srgbClr val="FF0000"/>
                </a:solidFill>
                <a:latin typeface="Times New Roman" panose="02020603050405020304" pitchFamily="18" charset="0"/>
                <a:cs typeface="Times New Roman" panose="02020603050405020304" pitchFamily="18" charset="0"/>
              </a:rPr>
              <a:t> Integration</a:t>
            </a:r>
          </a:p>
          <a:p>
            <a:r>
              <a:rPr lang="en-US" b="1" dirty="0">
                <a:latin typeface="Times New Roman" panose="02020603050405020304" pitchFamily="18" charset="0"/>
                <a:cs typeface="Times New Roman" panose="02020603050405020304" pitchFamily="18" charset="0"/>
              </a:rPr>
              <a:t>1. Local Installation</a:t>
            </a:r>
            <a:endParaRPr lang="en-US" dirty="0">
              <a:latin typeface="Times New Roman" panose="02020603050405020304" pitchFamily="18" charset="0"/>
              <a:cs typeface="Times New Roman" panose="02020603050405020304" pitchFamily="18" charset="0"/>
            </a:endParaRPr>
          </a:p>
          <a:p>
            <a:r>
              <a:rPr lang="en-US" dirty="0"/>
              <a:t>	</a:t>
            </a:r>
            <a:r>
              <a:rPr lang="en-US" dirty="0">
                <a:latin typeface="Times New Roman" panose="02020603050405020304" pitchFamily="18" charset="0"/>
                <a:cs typeface="Times New Roman" panose="02020603050405020304" pitchFamily="18" charset="0"/>
              </a:rPr>
              <a:t>With local installation, bring the power of the AWS CLI directly to your local development environment. </a:t>
            </a:r>
          </a:p>
          <a:p>
            <a:r>
              <a:rPr lang="en-US" dirty="0">
                <a:latin typeface="Times New Roman" panose="02020603050405020304" pitchFamily="18" charset="0"/>
                <a:cs typeface="Times New Roman" panose="02020603050405020304" pitchFamily="18" charset="0"/>
              </a:rPr>
              <a:t>By installing the AWS CLI on your machine, you enable quick and convenient access to a excess amount of AWS services right from your terminal. This method provides </a:t>
            </a:r>
            <a:r>
              <a:rPr lang="en-US" b="1" dirty="0">
                <a:latin typeface="Times New Roman" panose="02020603050405020304" pitchFamily="18" charset="0"/>
                <a:cs typeface="Times New Roman" panose="02020603050405020304" pitchFamily="18" charset="0"/>
              </a:rPr>
              <a:t>seamless integration between your workflow and the AWS ecosystem</a:t>
            </a:r>
            <a:r>
              <a:rPr lang="en-US" dirty="0">
                <a:latin typeface="Times New Roman" panose="02020603050405020304" pitchFamily="18" charset="0"/>
                <a:cs typeface="Times New Roman" panose="02020603050405020304" pitchFamily="18" charset="0"/>
              </a:rPr>
              <a:t>, allowing you to script, automate, and manage resources efficiently.</a:t>
            </a:r>
          </a:p>
        </p:txBody>
      </p:sp>
      <p:sp>
        <p:nvSpPr>
          <p:cNvPr id="5" name="Rectangle 4"/>
          <p:cNvSpPr/>
          <p:nvPr/>
        </p:nvSpPr>
        <p:spPr>
          <a:xfrm>
            <a:off x="501956" y="3528416"/>
            <a:ext cx="7742452"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To install the AWS CLI you can go to</a:t>
            </a:r>
            <a:r>
              <a:rPr lang="en-US" dirty="0">
                <a:solidFill>
                  <a:srgbClr val="444444"/>
                </a:solidFill>
                <a:latin typeface="Times New Roman" panose="02020603050405020304" pitchFamily="18" charset="0"/>
                <a:cs typeface="Times New Roman" panose="02020603050405020304" pitchFamily="18" charset="0"/>
              </a:rPr>
              <a:t> </a:t>
            </a:r>
            <a:r>
              <a:rPr lang="en-US" dirty="0">
                <a:solidFill>
                  <a:srgbClr val="A05978"/>
                </a:solidFill>
                <a:latin typeface="Times New Roman" panose="02020603050405020304" pitchFamily="18" charset="0"/>
                <a:cs typeface="Times New Roman" panose="02020603050405020304" pitchFamily="18" charset="0"/>
                <a:hlinkClick r:id="rId2"/>
              </a:rPr>
              <a:t>https://aws.amazon.com/cli/</a:t>
            </a:r>
            <a:endParaRPr lang="en-IN" dirty="0">
              <a:latin typeface="Times New Roman" panose="02020603050405020304" pitchFamily="18" charset="0"/>
              <a:cs typeface="Times New Roman" panose="02020603050405020304" pitchFamily="18" charset="0"/>
            </a:endParaRPr>
          </a:p>
        </p:txBody>
      </p:sp>
      <p:grpSp>
        <p:nvGrpSpPr>
          <p:cNvPr id="8" name="Group 7"/>
          <p:cNvGrpSpPr/>
          <p:nvPr/>
        </p:nvGrpSpPr>
        <p:grpSpPr>
          <a:xfrm>
            <a:off x="683568" y="3927853"/>
            <a:ext cx="7280413" cy="2618753"/>
            <a:chOff x="1046100" y="649506"/>
            <a:chExt cx="9707217" cy="3491671"/>
          </a:xfrm>
        </p:grpSpPr>
        <p:pic>
          <p:nvPicPr>
            <p:cNvPr id="9" name="Picture 8"/>
            <p:cNvPicPr>
              <a:picLocks noChangeAspect="1"/>
            </p:cNvPicPr>
            <p:nvPr/>
          </p:nvPicPr>
          <p:blipFill>
            <a:blip r:embed="rId3"/>
            <a:stretch>
              <a:fillRect/>
            </a:stretch>
          </p:blipFill>
          <p:spPr>
            <a:xfrm>
              <a:off x="1046100" y="649506"/>
              <a:ext cx="5506097" cy="3491671"/>
            </a:xfrm>
            <a:prstGeom prst="rect">
              <a:avLst/>
            </a:prstGeom>
          </p:spPr>
        </p:pic>
        <p:grpSp>
          <p:nvGrpSpPr>
            <p:cNvPr id="10" name="Group 9"/>
            <p:cNvGrpSpPr/>
            <p:nvPr/>
          </p:nvGrpSpPr>
          <p:grpSpPr>
            <a:xfrm>
              <a:off x="6225930" y="1773186"/>
              <a:ext cx="4527387" cy="1846659"/>
              <a:chOff x="6225930" y="1773186"/>
              <a:chExt cx="4527387" cy="1846659"/>
            </a:xfrm>
          </p:grpSpPr>
          <p:sp>
            <p:nvSpPr>
              <p:cNvPr id="11" name="Rectangle 10"/>
              <p:cNvSpPr/>
              <p:nvPr/>
            </p:nvSpPr>
            <p:spPr>
              <a:xfrm>
                <a:off x="7129583" y="1773186"/>
                <a:ext cx="3623734" cy="1846659"/>
              </a:xfrm>
              <a:prstGeom prst="rect">
                <a:avLst/>
              </a:prstGeom>
            </p:spPr>
            <p:txBody>
              <a:bodyPr wrap="square">
                <a:spAutoFit/>
              </a:bodyPr>
              <a:lstStyle/>
              <a:p>
                <a:r>
                  <a:rPr lang="en-US" sz="1400" dirty="0">
                    <a:solidFill>
                      <a:srgbClr val="444444"/>
                    </a:solidFill>
                    <a:latin typeface="Times New Roman" panose="02020603050405020304" pitchFamily="18" charset="0"/>
                    <a:cs typeface="Times New Roman" panose="02020603050405020304" pitchFamily="18" charset="0"/>
                  </a:rPr>
                  <a:t>On the right hand side of the screen you will find the download instructions for Windows, </a:t>
                </a:r>
                <a:r>
                  <a:rPr lang="en-US" sz="1400" dirty="0" err="1">
                    <a:solidFill>
                      <a:srgbClr val="444444"/>
                    </a:solidFill>
                    <a:latin typeface="Times New Roman" panose="02020603050405020304" pitchFamily="18" charset="0"/>
                    <a:cs typeface="Times New Roman" panose="02020603050405020304" pitchFamily="18" charset="0"/>
                  </a:rPr>
                  <a:t>MacOS</a:t>
                </a:r>
                <a:r>
                  <a:rPr lang="en-US" sz="1400" dirty="0">
                    <a:solidFill>
                      <a:srgbClr val="444444"/>
                    </a:solidFill>
                    <a:latin typeface="Times New Roman" panose="02020603050405020304" pitchFamily="18" charset="0"/>
                    <a:cs typeface="Times New Roman" panose="02020603050405020304" pitchFamily="18" charset="0"/>
                  </a:rPr>
                  <a:t> or Linux. If you are using Amazon Linux, the AWS CLI comes pre-installed.</a:t>
                </a:r>
                <a:endParaRPr lang="en-IN" sz="1400" dirty="0">
                  <a:latin typeface="Times New Roman" panose="02020603050405020304" pitchFamily="18" charset="0"/>
                  <a:cs typeface="Times New Roman" panose="02020603050405020304" pitchFamily="18" charset="0"/>
                </a:endParaRPr>
              </a:p>
            </p:txBody>
          </p:sp>
          <p:cxnSp>
            <p:nvCxnSpPr>
              <p:cNvPr id="12" name="Straight Arrow Connector 11"/>
              <p:cNvCxnSpPr/>
              <p:nvPr/>
            </p:nvCxnSpPr>
            <p:spPr>
              <a:xfrm>
                <a:off x="6225930" y="2434906"/>
                <a:ext cx="965200"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006286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p:cNvPicPr>
            <a:picLocks noChangeAspect="1" noChangeArrowheads="1"/>
          </p:cNvPicPr>
          <p:nvPr/>
        </p:nvPicPr>
        <p:blipFill>
          <a:blip r:embed="rId2"/>
          <a:srcRect/>
          <a:stretch>
            <a:fillRect/>
          </a:stretch>
        </p:blipFill>
        <p:spPr bwMode="auto">
          <a:xfrm>
            <a:off x="683568" y="476672"/>
            <a:ext cx="3457575" cy="1901957"/>
          </a:xfrm>
          <a:prstGeom prst="rect">
            <a:avLst/>
          </a:prstGeom>
          <a:noFill/>
          <a:ln w="9525">
            <a:noFill/>
            <a:miter lim="800000"/>
            <a:headEnd/>
            <a:tailEnd/>
          </a:ln>
          <a:effectLst/>
        </p:spPr>
      </p:pic>
      <p:sp>
        <p:nvSpPr>
          <p:cNvPr id="11" name="Rectangle 10"/>
          <p:cNvSpPr/>
          <p:nvPr/>
        </p:nvSpPr>
        <p:spPr>
          <a:xfrm>
            <a:off x="395536" y="2636912"/>
            <a:ext cx="7005272" cy="1200329"/>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Configuring the AWS Profile</a:t>
            </a:r>
          </a:p>
          <a:p>
            <a:r>
              <a:rPr lang="en-US" dirty="0">
                <a:solidFill>
                  <a:srgbClr val="334155"/>
                </a:solidFill>
                <a:latin typeface="Times New Roman" panose="02020603050405020304" pitchFamily="18" charset="0"/>
                <a:cs typeface="Times New Roman" panose="02020603050405020304" pitchFamily="18" charset="0"/>
              </a:rPr>
              <a:t>But first, you need to configure your AWS profile to interact with your AWS resources. Your AWS profile is a </a:t>
            </a:r>
            <a:r>
              <a:rPr lang="en-US" b="1" dirty="0">
                <a:solidFill>
                  <a:srgbClr val="334155"/>
                </a:solidFill>
                <a:latin typeface="Times New Roman" panose="02020603050405020304" pitchFamily="18" charset="0"/>
                <a:cs typeface="Times New Roman" panose="02020603050405020304" pitchFamily="18" charset="0"/>
              </a:rPr>
              <a:t>set of credentials </a:t>
            </a:r>
            <a:r>
              <a:rPr lang="en-US" dirty="0">
                <a:solidFill>
                  <a:srgbClr val="334155"/>
                </a:solidFill>
                <a:latin typeface="Times New Roman" panose="02020603050405020304" pitchFamily="18" charset="0"/>
                <a:cs typeface="Times New Roman" panose="02020603050405020304" pitchFamily="18" charset="0"/>
              </a:rPr>
              <a:t>you can use to authenticate yourself using the AWS CLI.</a:t>
            </a:r>
          </a:p>
        </p:txBody>
      </p:sp>
      <p:pic>
        <p:nvPicPr>
          <p:cNvPr id="13" name="Picture 4"/>
          <p:cNvPicPr>
            <a:picLocks noChangeAspect="1" noChangeArrowheads="1"/>
          </p:cNvPicPr>
          <p:nvPr/>
        </p:nvPicPr>
        <p:blipFill>
          <a:blip r:embed="rId3"/>
          <a:srcRect/>
          <a:stretch>
            <a:fillRect/>
          </a:stretch>
        </p:blipFill>
        <p:spPr bwMode="auto">
          <a:xfrm>
            <a:off x="611560" y="4221088"/>
            <a:ext cx="4318281" cy="1563359"/>
          </a:xfrm>
          <a:prstGeom prst="rect">
            <a:avLst/>
          </a:prstGeom>
          <a:noFill/>
          <a:ln w="9525">
            <a:noFill/>
            <a:miter lim="800000"/>
            <a:headEnd/>
            <a:tailEnd/>
          </a:ln>
          <a:effectLst/>
        </p:spPr>
      </p:pic>
    </p:spTree>
    <p:extLst>
      <p:ext uri="{BB962C8B-B14F-4D97-AF65-F5344CB8AC3E}">
        <p14:creationId xmlns:p14="http://schemas.microsoft.com/office/powerpoint/2010/main" val="1210789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9512" y="332656"/>
            <a:ext cx="8562110" cy="2585323"/>
          </a:xfrm>
          <a:prstGeom prst="rect">
            <a:avLst/>
          </a:prstGeom>
        </p:spPr>
        <p:txBody>
          <a:bodyPr wrap="square">
            <a:spAutoFit/>
          </a:bodyPr>
          <a:lstStyle/>
          <a:p>
            <a:r>
              <a:rPr lang="en-US" b="1" dirty="0" err="1">
                <a:latin typeface="Times New Roman" panose="02020603050405020304" pitchFamily="18" charset="0"/>
                <a:cs typeface="Times New Roman" panose="02020603050405020304" pitchFamily="18" charset="0"/>
              </a:rPr>
              <a:t>CloudShell</a:t>
            </a:r>
            <a:r>
              <a:rPr lang="en-US" b="1" dirty="0">
                <a:latin typeface="Times New Roman" panose="02020603050405020304" pitchFamily="18" charset="0"/>
                <a:cs typeface="Times New Roman" panose="02020603050405020304" pitchFamily="18" charset="0"/>
              </a:rPr>
              <a:t> Integration</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AWS </a:t>
            </a:r>
            <a:r>
              <a:rPr lang="en-US" dirty="0" err="1">
                <a:latin typeface="Times New Roman" panose="02020603050405020304" pitchFamily="18" charset="0"/>
                <a:cs typeface="Times New Roman" panose="02020603050405020304" pitchFamily="18" charset="0"/>
              </a:rPr>
              <a:t>CloudShell</a:t>
            </a:r>
            <a:r>
              <a:rPr lang="en-US" dirty="0">
                <a:latin typeface="Times New Roman" panose="02020603050405020304" pitchFamily="18" charset="0"/>
                <a:cs typeface="Times New Roman" panose="02020603050405020304" pitchFamily="18" charset="0"/>
              </a:rPr>
              <a:t> is a </a:t>
            </a:r>
            <a:r>
              <a:rPr lang="en-US" b="1" dirty="0">
                <a:latin typeface="Times New Roman" panose="02020603050405020304" pitchFamily="18" charset="0"/>
                <a:cs typeface="Times New Roman" panose="02020603050405020304" pitchFamily="18" charset="0"/>
              </a:rPr>
              <a:t>browser-based shell </a:t>
            </a:r>
            <a:r>
              <a:rPr lang="en-US" dirty="0">
                <a:latin typeface="Times New Roman" panose="02020603050405020304" pitchFamily="18" charset="0"/>
                <a:cs typeface="Times New Roman" panose="02020603050405020304" pitchFamily="18" charset="0"/>
              </a:rPr>
              <a:t>that you can access directly from your AWS management console. </a:t>
            </a:r>
            <a:r>
              <a:rPr lang="en-US" dirty="0" err="1">
                <a:latin typeface="Times New Roman" panose="02020603050405020304" pitchFamily="18" charset="0"/>
                <a:cs typeface="Times New Roman" panose="02020603050405020304" pitchFamily="18" charset="0"/>
              </a:rPr>
              <a:t>CloudShell</a:t>
            </a:r>
            <a:r>
              <a:rPr lang="en-US" dirty="0">
                <a:latin typeface="Times New Roman" panose="02020603050405020304" pitchFamily="18" charset="0"/>
                <a:cs typeface="Times New Roman" panose="02020603050405020304" pitchFamily="18" charset="0"/>
              </a:rPr>
              <a:t> pre-authenticates the access on the shell which runs on an </a:t>
            </a:r>
            <a:r>
              <a:rPr lang="en-US" b="1" dirty="0">
                <a:solidFill>
                  <a:srgbClr val="FF0000"/>
                </a:solidFill>
                <a:latin typeface="Times New Roman" panose="02020603050405020304" pitchFamily="18" charset="0"/>
                <a:cs typeface="Times New Roman" panose="02020603050405020304" pitchFamily="18" charset="0"/>
              </a:rPr>
              <a:t>Amazon Linux computing </a:t>
            </a:r>
            <a:r>
              <a:rPr lang="en-US" dirty="0">
                <a:latin typeface="Times New Roman" panose="02020603050405020304" pitchFamily="18" charset="0"/>
                <a:cs typeface="Times New Roman" panose="02020603050405020304" pitchFamily="18" charset="0"/>
              </a:rPr>
              <a:t>environment.  </a:t>
            </a:r>
            <a:r>
              <a:rPr lang="en-US" dirty="0" err="1">
                <a:latin typeface="Times New Roman" panose="02020603050405020304" pitchFamily="18" charset="0"/>
                <a:cs typeface="Times New Roman" panose="02020603050405020304" pitchFamily="18" charset="0"/>
              </a:rPr>
              <a:t>CloudShell</a:t>
            </a:r>
            <a:r>
              <a:rPr lang="en-US" dirty="0">
                <a:latin typeface="Times New Roman" panose="02020603050405020304" pitchFamily="18" charset="0"/>
                <a:cs typeface="Times New Roman" panose="02020603050405020304" pitchFamily="18" charset="0"/>
              </a:rPr>
              <a:t> comes </a:t>
            </a:r>
            <a:r>
              <a:rPr lang="en-US" b="1" dirty="0">
                <a:solidFill>
                  <a:srgbClr val="FF0000"/>
                </a:solidFill>
                <a:latin typeface="Times New Roman" panose="02020603050405020304" pitchFamily="18" charset="0"/>
                <a:cs typeface="Times New Roman" panose="02020603050405020304" pitchFamily="18" charset="0"/>
              </a:rPr>
              <a:t>pre-configured with the AWS CLI, SDKs, and other useful tools.</a:t>
            </a:r>
            <a:r>
              <a:rPr lang="en-US" dirty="0">
                <a:latin typeface="Times New Roman" panose="02020603050405020304" pitchFamily="18" charset="0"/>
                <a:cs typeface="Times New Roman" panose="02020603050405020304" pitchFamily="18" charset="0"/>
              </a:rPr>
              <a:t> This means you can access the power of the AWS CLI without any installation, setup, or configuration on your local machine. With </a:t>
            </a:r>
            <a:r>
              <a:rPr lang="en-US" b="1" dirty="0" err="1">
                <a:solidFill>
                  <a:srgbClr val="FF0000"/>
                </a:solidFill>
                <a:latin typeface="Times New Roman" panose="02020603050405020304" pitchFamily="18" charset="0"/>
                <a:cs typeface="Times New Roman" panose="02020603050405020304" pitchFamily="18" charset="0"/>
              </a:rPr>
              <a:t>CloudShell</a:t>
            </a:r>
            <a:r>
              <a:rPr lang="en-US" b="1" dirty="0">
                <a:solidFill>
                  <a:srgbClr val="FF0000"/>
                </a:solidFill>
                <a:latin typeface="Times New Roman" panose="02020603050405020304" pitchFamily="18" charset="0"/>
                <a:cs typeface="Times New Roman" panose="02020603050405020304" pitchFamily="18" charset="0"/>
              </a:rPr>
              <a:t>, you can focus on managing your resources and executing commands without worrying about environment setup</a:t>
            </a:r>
            <a:r>
              <a:rPr lang="en-US" dirty="0">
                <a:latin typeface="Times New Roman" panose="02020603050405020304" pitchFamily="18" charset="0"/>
                <a:cs typeface="Times New Roman" panose="02020603050405020304" pitchFamily="18" charset="0"/>
              </a:rPr>
              <a:t>.</a:t>
            </a:r>
          </a:p>
        </p:txBody>
      </p:sp>
      <p:pic>
        <p:nvPicPr>
          <p:cNvPr id="2050" name="Picture 2"/>
          <p:cNvPicPr>
            <a:picLocks noChangeAspect="1" noChangeArrowheads="1"/>
          </p:cNvPicPr>
          <p:nvPr/>
        </p:nvPicPr>
        <p:blipFill>
          <a:blip r:embed="rId2"/>
          <a:srcRect/>
          <a:stretch>
            <a:fillRect/>
          </a:stretch>
        </p:blipFill>
        <p:spPr bwMode="auto">
          <a:xfrm>
            <a:off x="2010260" y="3356992"/>
            <a:ext cx="4900613" cy="2618509"/>
          </a:xfrm>
          <a:prstGeom prst="rect">
            <a:avLst/>
          </a:prstGeom>
          <a:noFill/>
          <a:ln w="9525">
            <a:noFill/>
            <a:miter lim="800000"/>
            <a:headEnd/>
            <a:tailEnd/>
          </a:ln>
          <a:effectLst/>
        </p:spPr>
      </p:pic>
    </p:spTree>
    <p:extLst>
      <p:ext uri="{BB962C8B-B14F-4D97-AF65-F5344CB8AC3E}">
        <p14:creationId xmlns:p14="http://schemas.microsoft.com/office/powerpoint/2010/main" val="2572463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3568" y="260648"/>
            <a:ext cx="7992888" cy="2585323"/>
          </a:xfrm>
          <a:prstGeom prst="rect">
            <a:avLst/>
          </a:prstGeom>
        </p:spPr>
        <p:txBody>
          <a:bodyPr wrap="square">
            <a:spAutoFit/>
          </a:bodyPr>
          <a:lstStyle/>
          <a:p>
            <a:pPr fontAlgn="base"/>
            <a:r>
              <a:rPr lang="en-US" b="1" dirty="0">
                <a:solidFill>
                  <a:srgbClr val="FF0000"/>
                </a:solidFill>
              </a:rPr>
              <a:t>AWS Software Development Kits (SDKs)</a:t>
            </a:r>
          </a:p>
          <a:p>
            <a:pPr fontAlgn="base"/>
            <a:r>
              <a:rPr lang="en-US" dirty="0"/>
              <a:t>The </a:t>
            </a:r>
            <a:r>
              <a:rPr lang="en-US" b="1" dirty="0">
                <a:solidFill>
                  <a:srgbClr val="0070C0"/>
                </a:solidFill>
              </a:rPr>
              <a:t>AWS Software Development Kits  (SDKs) </a:t>
            </a:r>
            <a:r>
              <a:rPr lang="en-US" dirty="0"/>
              <a:t>are libraries that enable developers to interact with AWS services from their applications. </a:t>
            </a:r>
          </a:p>
          <a:p>
            <a:pPr fontAlgn="base"/>
            <a:r>
              <a:rPr lang="en-US" dirty="0"/>
              <a:t>The SDKs are available in several programming languages, including Java, Python, .NET, and JavaScript. </a:t>
            </a:r>
          </a:p>
          <a:p>
            <a:pPr fontAlgn="base"/>
            <a:r>
              <a:rPr lang="en-US" dirty="0"/>
              <a:t>They provide a simple and consistent programming interface that makes it easy to develop and deploy applications on AWS.</a:t>
            </a:r>
          </a:p>
          <a:p>
            <a:br>
              <a:rPr lang="en-US" dirty="0"/>
            </a:br>
            <a:endParaRPr lang="en-IN"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796" y="2348880"/>
            <a:ext cx="7162800" cy="388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1628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381000"/>
            <a:ext cx="8655126" cy="4893647"/>
          </a:xfrm>
          <a:prstGeom prst="rect">
            <a:avLst/>
          </a:prstGeom>
        </p:spPr>
        <p:txBody>
          <a:bodyPr wrap="none">
            <a:spAutoFit/>
          </a:bodyPr>
          <a:lstStyle/>
          <a:p>
            <a:r>
              <a:rPr lang="en-IN" sz="2400" b="1" dirty="0">
                <a:solidFill>
                  <a:srgbClr val="7030A0"/>
                </a:solidFill>
              </a:rPr>
              <a:t>AWS Global Infrastructure:</a:t>
            </a:r>
          </a:p>
          <a:p>
            <a:r>
              <a:rPr lang="en-US" sz="2400" dirty="0"/>
              <a:t>Amazon Web Services is a global public cloud provider, and as such, </a:t>
            </a:r>
          </a:p>
          <a:p>
            <a:r>
              <a:rPr lang="en-US" sz="2400" dirty="0"/>
              <a:t>it has to have a global network of infrastructure to run and </a:t>
            </a:r>
          </a:p>
          <a:p>
            <a:r>
              <a:rPr lang="en-US" sz="2400" dirty="0"/>
              <a:t>Manage its many growing cloud services that support customers </a:t>
            </a:r>
          </a:p>
          <a:p>
            <a:r>
              <a:rPr lang="en-US" sz="2400" dirty="0"/>
              <a:t>around the world.</a:t>
            </a:r>
          </a:p>
          <a:p>
            <a:r>
              <a:rPr lang="en-US" sz="2400" dirty="0"/>
              <a:t>The AWS Global Infrastructure Contains the below components</a:t>
            </a:r>
          </a:p>
          <a:p>
            <a:pPr marL="342900" indent="-342900">
              <a:buFont typeface="Wingdings" panose="05000000000000000000" pitchFamily="2" charset="2"/>
              <a:buChar char="v"/>
            </a:pPr>
            <a:r>
              <a:rPr lang="en-IN" sz="2400" dirty="0">
                <a:solidFill>
                  <a:srgbClr val="FF0000"/>
                </a:solidFill>
              </a:rPr>
              <a:t>Availability Zones (AZs)</a:t>
            </a:r>
          </a:p>
          <a:p>
            <a:pPr marL="342900" indent="-342900">
              <a:buFont typeface="Wingdings" panose="05000000000000000000" pitchFamily="2" charset="2"/>
              <a:buChar char="v"/>
            </a:pPr>
            <a:r>
              <a:rPr lang="en-IN" sz="2400" dirty="0">
                <a:solidFill>
                  <a:srgbClr val="FF0000"/>
                </a:solidFill>
              </a:rPr>
              <a:t>Regions</a:t>
            </a:r>
          </a:p>
          <a:p>
            <a:pPr marL="342900" indent="-342900">
              <a:buFont typeface="Wingdings" panose="05000000000000000000" pitchFamily="2" charset="2"/>
              <a:buChar char="v"/>
            </a:pPr>
            <a:r>
              <a:rPr lang="en-IN" sz="2400" dirty="0">
                <a:solidFill>
                  <a:srgbClr val="FF0000"/>
                </a:solidFill>
              </a:rPr>
              <a:t>Edge Locations</a:t>
            </a:r>
          </a:p>
          <a:p>
            <a:pPr marL="342900" indent="-342900">
              <a:buFont typeface="Wingdings" panose="05000000000000000000" pitchFamily="2" charset="2"/>
              <a:buChar char="v"/>
            </a:pPr>
            <a:r>
              <a:rPr lang="en-IN" sz="2400" dirty="0">
                <a:solidFill>
                  <a:srgbClr val="FF0000"/>
                </a:solidFill>
              </a:rPr>
              <a:t>Regional Edge Caches</a:t>
            </a:r>
          </a:p>
          <a:p>
            <a:pPr marL="342900" indent="-342900">
              <a:buFont typeface="Wingdings" panose="05000000000000000000" pitchFamily="2" charset="2"/>
              <a:buChar char="v"/>
            </a:pPr>
            <a:r>
              <a:rPr lang="en-IN" sz="2400" dirty="0">
                <a:solidFill>
                  <a:srgbClr val="FF0000"/>
                </a:solidFill>
              </a:rPr>
              <a:t>Local Zones</a:t>
            </a:r>
          </a:p>
          <a:p>
            <a:pPr marL="342900" indent="-342900">
              <a:buFont typeface="Wingdings" panose="05000000000000000000" pitchFamily="2" charset="2"/>
              <a:buChar char="v"/>
            </a:pPr>
            <a:r>
              <a:rPr lang="en-IN" sz="2400" dirty="0">
                <a:solidFill>
                  <a:srgbClr val="FF0000"/>
                </a:solidFill>
              </a:rPr>
              <a:t>Wavelength Zones</a:t>
            </a:r>
          </a:p>
          <a:p>
            <a:pPr marL="342900" indent="-342900">
              <a:buFont typeface="Wingdings" panose="05000000000000000000" pitchFamily="2" charset="2"/>
              <a:buChar char="v"/>
            </a:pPr>
            <a:r>
              <a:rPr lang="en-IN" sz="2400" dirty="0">
                <a:solidFill>
                  <a:srgbClr val="FF0000"/>
                </a:solidFill>
              </a:rPr>
              <a:t>Outposts</a:t>
            </a:r>
            <a:r>
              <a:rPr lang="en-US" sz="2400" dirty="0">
                <a:solidFill>
                  <a:srgbClr val="FF0000"/>
                </a:solidFill>
              </a:rPr>
              <a:t>.</a:t>
            </a:r>
            <a:endParaRPr lang="en-IN" sz="2400" b="1" dirty="0">
              <a:solidFill>
                <a:srgbClr val="FF0000"/>
              </a:solidFill>
            </a:endParaRPr>
          </a:p>
        </p:txBody>
      </p:sp>
    </p:spTree>
    <p:extLst>
      <p:ext uri="{BB962C8B-B14F-4D97-AF65-F5344CB8AC3E}">
        <p14:creationId xmlns:p14="http://schemas.microsoft.com/office/powerpoint/2010/main" val="1966712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419548"/>
            <a:ext cx="8534400" cy="4708981"/>
          </a:xfrm>
          <a:prstGeom prst="rect">
            <a:avLst/>
          </a:prstGeom>
        </p:spPr>
        <p:txBody>
          <a:bodyPr wrap="square">
            <a:spAutoFit/>
          </a:bodyPr>
          <a:lstStyle/>
          <a:p>
            <a:r>
              <a:rPr lang="en-IN" sz="2000" b="1" dirty="0">
                <a:solidFill>
                  <a:srgbClr val="7030A0"/>
                </a:solidFill>
              </a:rPr>
              <a:t>Availability Zones:</a:t>
            </a:r>
          </a:p>
          <a:p>
            <a:r>
              <a:rPr lang="en-US" sz="2000" dirty="0"/>
              <a:t>AZs are essentially the physical data centers of AWS. </a:t>
            </a:r>
          </a:p>
          <a:p>
            <a:endParaRPr lang="en-US" sz="2000" dirty="0"/>
          </a:p>
          <a:p>
            <a:r>
              <a:rPr lang="en-US" sz="2000" dirty="0"/>
              <a:t>This is where the actual compute, storage, network,  and database resources are hosted that we as consumers  provision within our Virtual Private Clouds (VPCs). </a:t>
            </a:r>
          </a:p>
          <a:p>
            <a:endParaRPr lang="en-US" sz="2000" dirty="0"/>
          </a:p>
          <a:p>
            <a:r>
              <a:rPr lang="en-US" sz="2000" dirty="0"/>
              <a:t>The things which interact with the cloud sits inside the data centers.</a:t>
            </a:r>
          </a:p>
          <a:p>
            <a:endParaRPr lang="en-US" sz="2000" dirty="0"/>
          </a:p>
          <a:p>
            <a:r>
              <a:rPr lang="en-US" sz="2000" dirty="0"/>
              <a:t>An availability zone can be a several data centers, but if they are close together, they are counted as 1 availability zone.</a:t>
            </a:r>
          </a:p>
          <a:p>
            <a:endParaRPr lang="en-US" sz="2000" dirty="0"/>
          </a:p>
          <a:p>
            <a:r>
              <a:rPr lang="en-US" sz="2000" dirty="0"/>
              <a:t>Each AZ will always have at least one other AZ that is geographically located within the same area, usually a city, linked by highly resilient and very low latency private fiber-optic connections. </a:t>
            </a:r>
          </a:p>
          <a:p>
            <a:endParaRPr lang="en-IN" sz="2000" b="1" dirty="0">
              <a:solidFill>
                <a:srgbClr val="7030A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4724400"/>
            <a:ext cx="2657475" cy="192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4435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304800"/>
            <a:ext cx="8382000" cy="5355312"/>
          </a:xfrm>
          <a:prstGeom prst="rect">
            <a:avLst/>
          </a:prstGeom>
        </p:spPr>
        <p:txBody>
          <a:bodyPr wrap="square">
            <a:spAutoFit/>
          </a:bodyPr>
          <a:lstStyle/>
          <a:p>
            <a:r>
              <a:rPr lang="en-US" b="1" dirty="0">
                <a:solidFill>
                  <a:srgbClr val="FF0000"/>
                </a:solidFill>
              </a:rPr>
              <a:t>Data Center :</a:t>
            </a:r>
          </a:p>
          <a:p>
            <a:endParaRPr lang="en-US" b="1" dirty="0">
              <a:solidFill>
                <a:srgbClr val="FF0000"/>
              </a:solidFill>
            </a:endParaRPr>
          </a:p>
          <a:p>
            <a:r>
              <a:rPr lang="en-US" dirty="0"/>
              <a:t>a data center holds servers and/or data storage. This covers the actual hardware, the room in which it is kept, the power and backup systems, the environmental controls, and anything else required to keep those servers operational.</a:t>
            </a:r>
          </a:p>
          <a:p>
            <a:endParaRPr lang="en-US" dirty="0"/>
          </a:p>
          <a:p>
            <a:r>
              <a:rPr lang="en-US" dirty="0"/>
              <a:t> A data center might consist of a single server or a large complex with many servers mounted on racks. </a:t>
            </a:r>
          </a:p>
          <a:p>
            <a:endParaRPr lang="en-US" dirty="0"/>
          </a:p>
          <a:p>
            <a:r>
              <a:rPr lang="en-US" dirty="0"/>
              <a:t>Like a personal computer but with a higher power, each server has a processor, storage, and memory.</a:t>
            </a:r>
          </a:p>
          <a:p>
            <a:pPr marL="285750" indent="-285750">
              <a:buFont typeface="Arial" panose="020B0604020202020204" pitchFamily="34" charset="0"/>
              <a:buChar char="•"/>
            </a:pPr>
            <a:r>
              <a:rPr lang="en-US" dirty="0"/>
              <a:t>Systems for handling, processing, exchanging, and storing data throughout the enterprise.</a:t>
            </a:r>
          </a:p>
          <a:p>
            <a:pPr marL="285750" indent="-285750">
              <a:buFont typeface="Arial" panose="020B0604020202020204" pitchFamily="34" charset="0"/>
              <a:buChar char="•"/>
            </a:pPr>
            <a:r>
              <a:rPr lang="en-US" dirty="0"/>
              <a:t>Physical infrastructure facilitating data communications and processing.</a:t>
            </a:r>
          </a:p>
          <a:p>
            <a:pPr marL="285750" indent="-285750">
              <a:buFont typeface="Arial" panose="020B0604020202020204" pitchFamily="34" charset="0"/>
              <a:buChar char="•"/>
            </a:pPr>
            <a:r>
              <a:rPr lang="en-US" dirty="0"/>
              <a:t>Utilities include network security access, cooling, energy, and uninterruptible power supply (</a:t>
            </a:r>
            <a:r>
              <a:rPr lang="en-US" dirty="0" err="1"/>
              <a:t>UPSes</a:t>
            </a:r>
            <a:r>
              <a:rPr lang="en-US" dirty="0"/>
              <a:t>)</a:t>
            </a:r>
          </a:p>
          <a:p>
            <a:endParaRPr lang="en-US" dirty="0"/>
          </a:p>
          <a:p>
            <a:r>
              <a:rPr lang="en-US" dirty="0"/>
              <a:t>Companies that provide </a:t>
            </a:r>
            <a:r>
              <a:rPr lang="en-US" b="1" u="sng" dirty="0">
                <a:hlinkClick r:id="rId2"/>
              </a:rPr>
              <a:t>public cloud</a:t>
            </a:r>
            <a:r>
              <a:rPr lang="en-US" dirty="0"/>
              <a:t> computing services, like Amazon or Microsoft, have data centers that they make available to other businesses.</a:t>
            </a:r>
            <a:endParaRPr lang="en-IN" dirty="0"/>
          </a:p>
        </p:txBody>
      </p:sp>
    </p:spTree>
    <p:extLst>
      <p:ext uri="{BB962C8B-B14F-4D97-AF65-F5344CB8AC3E}">
        <p14:creationId xmlns:p14="http://schemas.microsoft.com/office/powerpoint/2010/main" val="470316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188640"/>
            <a:ext cx="8496944" cy="4801314"/>
          </a:xfrm>
          <a:prstGeom prst="rect">
            <a:avLst/>
          </a:prstGeom>
        </p:spPr>
        <p:txBody>
          <a:bodyPr wrap="square">
            <a:spAutoFit/>
          </a:bodyPr>
          <a:lstStyle/>
          <a:p>
            <a:r>
              <a:rPr lang="en-US" b="1" dirty="0">
                <a:solidFill>
                  <a:srgbClr val="FF0000"/>
                </a:solidFill>
              </a:rPr>
              <a:t>What is AWS?</a:t>
            </a:r>
          </a:p>
          <a:p>
            <a:endParaRPr lang="en-US" b="1" dirty="0"/>
          </a:p>
          <a:p>
            <a:pPr marL="285750" indent="-285750">
              <a:buFont typeface="Wingdings" panose="05000000000000000000" pitchFamily="2" charset="2"/>
              <a:buChar char="Ø"/>
            </a:pPr>
            <a:r>
              <a:rPr lang="en-US" dirty="0"/>
              <a:t>The full form of AWS is </a:t>
            </a:r>
            <a:r>
              <a:rPr lang="en-US" dirty="0">
                <a:solidFill>
                  <a:srgbClr val="7030A0"/>
                </a:solidFill>
              </a:rPr>
              <a:t>Amazon Web Services. </a:t>
            </a:r>
          </a:p>
          <a:p>
            <a:endParaRPr lang="en-US" dirty="0"/>
          </a:p>
          <a:p>
            <a:pPr marL="285750" indent="-285750">
              <a:buFont typeface="Wingdings" panose="05000000000000000000" pitchFamily="2" charset="2"/>
              <a:buChar char="Ø"/>
            </a:pPr>
            <a:r>
              <a:rPr lang="en-US" dirty="0"/>
              <a:t>It is a platform that offers </a:t>
            </a:r>
            <a:r>
              <a:rPr lang="en-US" b="1" dirty="0">
                <a:solidFill>
                  <a:srgbClr val="002060"/>
                </a:solidFill>
              </a:rPr>
              <a:t>flexible, reliable, scalable, easy-to-use and, cost-effective cloud computing solutions</a:t>
            </a:r>
            <a:r>
              <a:rPr lang="en-US" dirty="0"/>
              <a:t>.</a:t>
            </a:r>
          </a:p>
          <a:p>
            <a:endParaRPr lang="en-US" dirty="0"/>
          </a:p>
          <a:p>
            <a:pPr marL="285750" indent="-285750">
              <a:buFont typeface="Wingdings" panose="05000000000000000000" pitchFamily="2" charset="2"/>
              <a:buChar char="Ø"/>
            </a:pPr>
            <a:r>
              <a:rPr lang="en-US" dirty="0"/>
              <a:t>AWS is a comprehensive, easy to use computing platform offered Amazon. The platform is developed with a combination of </a:t>
            </a:r>
            <a:r>
              <a:rPr lang="en-US" dirty="0">
                <a:solidFill>
                  <a:srgbClr val="00B050"/>
                </a:solidFill>
              </a:rPr>
              <a:t>infrastructure as a service (</a:t>
            </a:r>
            <a:r>
              <a:rPr lang="en-US" dirty="0" err="1">
                <a:solidFill>
                  <a:srgbClr val="00B050"/>
                </a:solidFill>
              </a:rPr>
              <a:t>IaaS</a:t>
            </a:r>
            <a:r>
              <a:rPr lang="en-US" dirty="0">
                <a:solidFill>
                  <a:srgbClr val="00B050"/>
                </a:solidFill>
              </a:rPr>
              <a:t>), platform as a service (</a:t>
            </a:r>
            <a:r>
              <a:rPr lang="en-US" dirty="0" err="1">
                <a:solidFill>
                  <a:srgbClr val="00B050"/>
                </a:solidFill>
              </a:rPr>
              <a:t>PaaS</a:t>
            </a:r>
            <a:r>
              <a:rPr lang="en-US" dirty="0">
                <a:solidFill>
                  <a:srgbClr val="00B050"/>
                </a:solidFill>
              </a:rPr>
              <a:t>) and packaged software as a service (</a:t>
            </a:r>
            <a:r>
              <a:rPr lang="en-US" dirty="0" err="1">
                <a:solidFill>
                  <a:srgbClr val="00B050"/>
                </a:solidFill>
              </a:rPr>
              <a:t>SaaS</a:t>
            </a:r>
            <a:r>
              <a:rPr lang="en-US" dirty="0">
                <a:solidFill>
                  <a:srgbClr val="00B050"/>
                </a:solidFill>
              </a:rPr>
              <a:t>) offerings</a:t>
            </a:r>
            <a:r>
              <a:rPr lang="en-US" dirty="0"/>
              <a:t>.</a:t>
            </a:r>
          </a:p>
          <a:p>
            <a:endParaRPr lang="en-US" dirty="0"/>
          </a:p>
          <a:p>
            <a:pPr marL="285750" indent="-285750">
              <a:buFont typeface="Wingdings" panose="05000000000000000000" pitchFamily="2" charset="2"/>
              <a:buChar char="Ø"/>
            </a:pPr>
            <a:r>
              <a:rPr lang="en-US" dirty="0"/>
              <a:t>Amazon Web Services (AWS) is the world’s most comprehensive and broadly adopted cloud, offering over </a:t>
            </a:r>
            <a:r>
              <a:rPr lang="en-US" dirty="0">
                <a:solidFill>
                  <a:srgbClr val="00B050"/>
                </a:solidFill>
              </a:rPr>
              <a:t>200 fully featured services from data centers globally</a:t>
            </a:r>
            <a:r>
              <a:rPr lang="en-US" dirty="0"/>
              <a:t>. </a:t>
            </a:r>
          </a:p>
          <a:p>
            <a:endParaRPr lang="en-US" dirty="0"/>
          </a:p>
          <a:p>
            <a:pPr marL="285750" indent="-285750">
              <a:buFont typeface="Wingdings" panose="05000000000000000000" pitchFamily="2" charset="2"/>
              <a:buChar char="Ø"/>
            </a:pPr>
            <a:r>
              <a:rPr lang="en-US" dirty="0"/>
              <a:t>Millions of </a:t>
            </a:r>
            <a:r>
              <a:rPr lang="en-US" dirty="0">
                <a:solidFill>
                  <a:srgbClr val="7030A0"/>
                </a:solidFill>
              </a:rPr>
              <a:t>customers—including the fastest-growing startups, largest enterprises, and leading government agencies</a:t>
            </a:r>
            <a:r>
              <a:rPr lang="en-US" dirty="0"/>
              <a:t>—are using AWS to lower costs, become more agile, and innovate faster.</a:t>
            </a:r>
          </a:p>
        </p:txBody>
      </p:sp>
    </p:spTree>
    <p:extLst>
      <p:ext uri="{BB962C8B-B14F-4D97-AF65-F5344CB8AC3E}">
        <p14:creationId xmlns:p14="http://schemas.microsoft.com/office/powerpoint/2010/main" val="4488407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OE III\Desktop\cloud computing\unit2\2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442913"/>
            <a:ext cx="8534400" cy="5972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2172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843677"/>
            <a:ext cx="8382000" cy="5386090"/>
          </a:xfrm>
          <a:prstGeom prst="rect">
            <a:avLst/>
          </a:prstGeom>
        </p:spPr>
        <p:txBody>
          <a:bodyPr wrap="square">
            <a:spAutoFit/>
          </a:bodyPr>
          <a:lstStyle/>
          <a:p>
            <a:r>
              <a:rPr lang="en-IN" sz="2000" b="1" dirty="0">
                <a:solidFill>
                  <a:srgbClr val="7030A0"/>
                </a:solidFill>
              </a:rPr>
              <a:t>Regions:</a:t>
            </a:r>
          </a:p>
          <a:p>
            <a:r>
              <a:rPr lang="en-US" dirty="0"/>
              <a:t>Region is a collection of availability zones that are geographically located close to one other.</a:t>
            </a:r>
          </a:p>
          <a:p>
            <a:r>
              <a:rPr lang="en-US" dirty="0"/>
              <a:t> This is generally indicated by AZs within the same city. </a:t>
            </a:r>
          </a:p>
          <a:p>
            <a:endParaRPr lang="en-US" dirty="0"/>
          </a:p>
          <a:p>
            <a:r>
              <a:rPr lang="en-US" dirty="0"/>
              <a:t>AWS has deployed them across the globe to allow its worldwide customer base to take advantage of low latency connections. </a:t>
            </a:r>
          </a:p>
          <a:p>
            <a:endParaRPr lang="en-US" dirty="0"/>
          </a:p>
          <a:p>
            <a:r>
              <a:rPr lang="en-US" dirty="0"/>
              <a:t>Every Region will act independently of the others, and each will contain at least two Availability Zones.</a:t>
            </a:r>
          </a:p>
          <a:p>
            <a:endParaRPr lang="en-US" dirty="0"/>
          </a:p>
          <a:p>
            <a:r>
              <a:rPr lang="en-US" dirty="0"/>
              <a:t>Having global regions also allows for compliance with regulations, laws, and governance relating to data storage (at rest and in transit). </a:t>
            </a:r>
          </a:p>
          <a:p>
            <a:endParaRPr lang="en-US" dirty="0"/>
          </a:p>
          <a:p>
            <a:r>
              <a:rPr lang="en-US" dirty="0"/>
              <a:t>For example, you may be required to keep all data within a specific location, such as Europe.</a:t>
            </a:r>
          </a:p>
          <a:p>
            <a:endParaRPr lang="en-US" dirty="0"/>
          </a:p>
          <a:p>
            <a:r>
              <a:rPr lang="en-US" dirty="0"/>
              <a:t> Having multiple regions within this location allows an organization to meet this requirement.</a:t>
            </a:r>
            <a:endParaRPr lang="en-IN" dirty="0"/>
          </a:p>
        </p:txBody>
      </p:sp>
    </p:spTree>
    <p:extLst>
      <p:ext uri="{BB962C8B-B14F-4D97-AF65-F5344CB8AC3E}">
        <p14:creationId xmlns:p14="http://schemas.microsoft.com/office/powerpoint/2010/main" val="390635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533400"/>
            <a:ext cx="8305800" cy="3693319"/>
          </a:xfrm>
          <a:prstGeom prst="rect">
            <a:avLst/>
          </a:prstGeom>
        </p:spPr>
        <p:txBody>
          <a:bodyPr wrap="square">
            <a:spAutoFit/>
          </a:bodyPr>
          <a:lstStyle/>
          <a:p>
            <a:r>
              <a:rPr lang="en-US" b="1" dirty="0">
                <a:solidFill>
                  <a:srgbClr val="7030A0"/>
                </a:solidFill>
              </a:rPr>
              <a:t>Region and Availability Zone Naming Conventions:</a:t>
            </a:r>
          </a:p>
          <a:p>
            <a:r>
              <a:rPr lang="en-US" dirty="0"/>
              <a:t>AWS has a specific naming convention for both Regions and Availability Zones.</a:t>
            </a:r>
          </a:p>
          <a:p>
            <a:endParaRPr lang="en-US" dirty="0"/>
          </a:p>
          <a:p>
            <a:r>
              <a:rPr lang="en-US" dirty="0"/>
              <a:t>Depending on where you are viewing and using the Region name, it can be represented as two different names for the same Region.</a:t>
            </a:r>
          </a:p>
          <a:p>
            <a:endParaRPr lang="en-US" dirty="0"/>
          </a:p>
          <a:p>
            <a:r>
              <a:rPr lang="en-US" dirty="0"/>
              <a:t>Regions have both a ‘friendly’ name, indicating a location that can be viewed within the Management Console and a Code Name that is used when referencing regions programmatically.</a:t>
            </a:r>
          </a:p>
          <a:p>
            <a:endParaRPr lang="en-US" dirty="0"/>
          </a:p>
          <a:p>
            <a:br>
              <a:rPr lang="en-US" dirty="0"/>
            </a:br>
            <a:endParaRPr lang="en-US" dirty="0"/>
          </a:p>
          <a:p>
            <a:endParaRPr lang="en-US" b="1" dirty="0">
              <a:solidFill>
                <a:srgbClr val="7030A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4231" y="3581400"/>
            <a:ext cx="41529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2249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673"/>
            <a:ext cx="9144000" cy="6854653"/>
          </a:xfrm>
          <a:prstGeom prst="rect">
            <a:avLst/>
          </a:prstGeom>
        </p:spPr>
      </p:pic>
    </p:spTree>
    <p:extLst>
      <p:ext uri="{BB962C8B-B14F-4D97-AF65-F5344CB8AC3E}">
        <p14:creationId xmlns:p14="http://schemas.microsoft.com/office/powerpoint/2010/main" val="3796148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685800"/>
            <a:ext cx="8686800" cy="2031325"/>
          </a:xfrm>
          <a:prstGeom prst="rect">
            <a:avLst/>
          </a:prstGeom>
        </p:spPr>
        <p:txBody>
          <a:bodyPr wrap="square">
            <a:spAutoFit/>
          </a:bodyPr>
          <a:lstStyle/>
          <a:p>
            <a:r>
              <a:rPr lang="en-US" dirty="0"/>
              <a:t>Availability Zones are always referenced by their Code Name, which is defined by the AZs Region Code Name that the AZ belongs to, followed by a letter. For example, the AZs within the eu-west-1 region (EU Ireland), are:</a:t>
            </a:r>
          </a:p>
          <a:p>
            <a:r>
              <a:rPr lang="en-US" dirty="0"/>
              <a:t>eu-west-1a</a:t>
            </a:r>
          </a:p>
          <a:p>
            <a:r>
              <a:rPr lang="en-US" dirty="0"/>
              <a:t>eu-west-1b</a:t>
            </a:r>
          </a:p>
          <a:p>
            <a:r>
              <a:rPr lang="en-US" dirty="0"/>
              <a:t>eu-west-1c</a:t>
            </a:r>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754072"/>
            <a:ext cx="5924550" cy="5008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47493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6188" y="995363"/>
            <a:ext cx="6650037" cy="486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36784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560388"/>
            <a:ext cx="8424936" cy="5735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9042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4663"/>
            <a:ext cx="8964488" cy="590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50651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188" y="407988"/>
            <a:ext cx="10621963" cy="604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77919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17513"/>
            <a:ext cx="8712968" cy="6021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4458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OE III\Desktop\cloud computing\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2420888"/>
            <a:ext cx="5800725" cy="3962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23528" y="116632"/>
            <a:ext cx="7920880" cy="2585323"/>
          </a:xfrm>
          <a:prstGeom prst="rect">
            <a:avLst/>
          </a:prstGeom>
        </p:spPr>
        <p:txBody>
          <a:bodyPr wrap="square">
            <a:spAutoFit/>
          </a:bodyPr>
          <a:lstStyle/>
          <a:p>
            <a:r>
              <a:rPr lang="en-US" dirty="0"/>
              <a:t>AWS provides services to customers when required without any prior commitment or upfront investment. </a:t>
            </a:r>
          </a:p>
          <a:p>
            <a:r>
              <a:rPr lang="en-US" dirty="0"/>
              <a:t>Pay-As-You-Go enables the customers to procure services from AWS.</a:t>
            </a:r>
          </a:p>
          <a:p>
            <a:pPr marL="285750" indent="-285750">
              <a:buFont typeface="Wingdings" panose="05000000000000000000" pitchFamily="2" charset="2"/>
              <a:buChar char="v"/>
            </a:pPr>
            <a:r>
              <a:rPr lang="en-US" dirty="0"/>
              <a:t>Computing</a:t>
            </a:r>
          </a:p>
          <a:p>
            <a:pPr marL="285750" indent="-285750">
              <a:buFont typeface="Wingdings" panose="05000000000000000000" pitchFamily="2" charset="2"/>
              <a:buChar char="v"/>
            </a:pPr>
            <a:r>
              <a:rPr lang="en-US" dirty="0"/>
              <a:t>Programming models</a:t>
            </a:r>
          </a:p>
          <a:p>
            <a:pPr marL="285750" indent="-285750">
              <a:buFont typeface="Wingdings" panose="05000000000000000000" pitchFamily="2" charset="2"/>
              <a:buChar char="v"/>
            </a:pPr>
            <a:r>
              <a:rPr lang="en-US" dirty="0"/>
              <a:t>Database storage</a:t>
            </a:r>
          </a:p>
          <a:p>
            <a:pPr marL="285750" indent="-285750">
              <a:buFont typeface="Wingdings" panose="05000000000000000000" pitchFamily="2" charset="2"/>
              <a:buChar char="v"/>
            </a:pPr>
            <a:r>
              <a:rPr lang="en-US" dirty="0"/>
              <a:t>Networking</a:t>
            </a:r>
          </a:p>
          <a:p>
            <a:br>
              <a:rPr lang="en-US" dirty="0"/>
            </a:br>
            <a:endParaRPr lang="en-IN" dirty="0"/>
          </a:p>
        </p:txBody>
      </p:sp>
    </p:spTree>
    <p:extLst>
      <p:ext uri="{BB962C8B-B14F-4D97-AF65-F5344CB8AC3E}">
        <p14:creationId xmlns:p14="http://schemas.microsoft.com/office/powerpoint/2010/main" val="34061729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9" y="417513"/>
            <a:ext cx="8352928" cy="6021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24257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1" y="288925"/>
            <a:ext cx="8496944" cy="627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03623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609600"/>
            <a:ext cx="8813567" cy="4985980"/>
          </a:xfrm>
          <a:prstGeom prst="rect">
            <a:avLst/>
          </a:prstGeom>
        </p:spPr>
        <p:txBody>
          <a:bodyPr wrap="none">
            <a:spAutoFit/>
          </a:bodyPr>
          <a:lstStyle/>
          <a:p>
            <a:r>
              <a:rPr lang="en-IN" sz="2400" b="1" dirty="0">
                <a:solidFill>
                  <a:srgbClr val="FF0000"/>
                </a:solidFill>
              </a:rPr>
              <a:t>Edge Locations:</a:t>
            </a:r>
          </a:p>
          <a:p>
            <a:r>
              <a:rPr lang="en-US" dirty="0"/>
              <a:t>Edge Locations are AWS sites deployed in major cities and highly populated areas </a:t>
            </a:r>
          </a:p>
          <a:p>
            <a:r>
              <a:rPr lang="en-US" dirty="0"/>
              <a:t>across the globe. </a:t>
            </a:r>
          </a:p>
          <a:p>
            <a:r>
              <a:rPr lang="en-US" dirty="0"/>
              <a:t>While Edge Locations are not used to deploy your main infrastructures such as </a:t>
            </a:r>
          </a:p>
          <a:p>
            <a:r>
              <a:rPr lang="en-US" dirty="0">
                <a:hlinkClick r:id="rId2"/>
              </a:rPr>
              <a:t>EC2 instances</a:t>
            </a:r>
            <a:r>
              <a:rPr lang="en-US" dirty="0"/>
              <a:t>,  </a:t>
            </a:r>
            <a:r>
              <a:rPr lang="en-US" dirty="0">
                <a:hlinkClick r:id="rId3"/>
              </a:rPr>
              <a:t>EBS storage</a:t>
            </a:r>
            <a:r>
              <a:rPr lang="en-US" dirty="0"/>
              <a:t>, VPCs, or RDS resources like AZs, they are used by AWS services </a:t>
            </a:r>
          </a:p>
          <a:p>
            <a:r>
              <a:rPr lang="en-US" dirty="0"/>
              <a:t>such as </a:t>
            </a:r>
            <a:r>
              <a:rPr lang="en-US" b="1" dirty="0"/>
              <a:t>AWS </a:t>
            </a:r>
            <a:r>
              <a:rPr lang="en-US" b="1" dirty="0" err="1"/>
              <a:t>CloudFront</a:t>
            </a:r>
            <a:r>
              <a:rPr lang="en-US" b="1" dirty="0"/>
              <a:t> </a:t>
            </a:r>
            <a:r>
              <a:rPr lang="en-US" dirty="0"/>
              <a:t>and </a:t>
            </a:r>
            <a:r>
              <a:rPr lang="en-US" b="1" dirty="0"/>
              <a:t>AWS </a:t>
            </a:r>
            <a:r>
              <a:rPr lang="en-US" b="1" dirty="0" err="1"/>
              <a:t>Lambda@Edge</a:t>
            </a:r>
            <a:r>
              <a:rPr lang="en-US" dirty="0"/>
              <a:t> (currently in Preview) to cache data and</a:t>
            </a:r>
          </a:p>
          <a:p>
            <a:r>
              <a:rPr lang="en-US" dirty="0"/>
              <a:t> reduce latency for end-user access by using the  Edge Locations as a global</a:t>
            </a:r>
          </a:p>
          <a:p>
            <a:r>
              <a:rPr lang="en-US" dirty="0"/>
              <a:t> Content Delivery Network (CDN).</a:t>
            </a:r>
          </a:p>
          <a:p>
            <a:endParaRPr lang="en-US" dirty="0"/>
          </a:p>
          <a:p>
            <a:r>
              <a:rPr lang="en-IN" sz="2400" b="1" dirty="0">
                <a:solidFill>
                  <a:srgbClr val="FF0000"/>
                </a:solidFill>
              </a:rPr>
              <a:t>Regional Edge Cache:</a:t>
            </a:r>
          </a:p>
          <a:p>
            <a:r>
              <a:rPr lang="en-US" dirty="0"/>
              <a:t>In November 2016, AWS announced a new type of Edge Location, called a Regional Edge</a:t>
            </a:r>
          </a:p>
          <a:p>
            <a:r>
              <a:rPr lang="en-US" dirty="0"/>
              <a:t> Cache.</a:t>
            </a:r>
          </a:p>
          <a:p>
            <a:r>
              <a:rPr lang="en-US" dirty="0"/>
              <a:t>These sit between your </a:t>
            </a:r>
            <a:r>
              <a:rPr lang="en-US" dirty="0" err="1"/>
              <a:t>CloudFront</a:t>
            </a:r>
            <a:r>
              <a:rPr lang="en-US" dirty="0"/>
              <a:t> Origin servers and the Edge Locations.  </a:t>
            </a:r>
          </a:p>
          <a:p>
            <a:r>
              <a:rPr lang="en-US" dirty="0"/>
              <a:t>A Regional Edge Cache has a larger cache-width than each of the  individual Edge Locations, </a:t>
            </a:r>
          </a:p>
          <a:p>
            <a:r>
              <a:rPr lang="en-US" dirty="0"/>
              <a:t>and because data expires from the cache at the Edge Locations, the data is </a:t>
            </a:r>
          </a:p>
          <a:p>
            <a:r>
              <a:rPr lang="en-US" dirty="0"/>
              <a:t>retained at the Regional Edge Caches. </a:t>
            </a:r>
            <a:endParaRPr lang="en-IN" b="1" dirty="0">
              <a:solidFill>
                <a:srgbClr val="FF0000"/>
              </a:solidFill>
            </a:endParaRPr>
          </a:p>
          <a:p>
            <a:endParaRPr lang="en-IN" b="1" dirty="0"/>
          </a:p>
        </p:txBody>
      </p:sp>
    </p:spTree>
    <p:extLst>
      <p:ext uri="{BB962C8B-B14F-4D97-AF65-F5344CB8AC3E}">
        <p14:creationId xmlns:p14="http://schemas.microsoft.com/office/powerpoint/2010/main" val="1132287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533400"/>
            <a:ext cx="8458200" cy="4708981"/>
          </a:xfrm>
          <a:prstGeom prst="rect">
            <a:avLst/>
          </a:prstGeom>
        </p:spPr>
        <p:txBody>
          <a:bodyPr wrap="square">
            <a:spAutoFit/>
          </a:bodyPr>
          <a:lstStyle/>
          <a:p>
            <a:r>
              <a:rPr lang="en-US" dirty="0"/>
              <a:t>Therefore, when data is requested at the Edge Location that is no longer available, the Edge Location can retrieve the cached data from the Regional Edge Cache instead of the Origin servers, which would have a higher latency.</a:t>
            </a:r>
          </a:p>
          <a:p>
            <a:endParaRPr lang="en-US" dirty="0"/>
          </a:p>
          <a:p>
            <a:r>
              <a:rPr lang="en-IN" sz="2400" b="1" dirty="0">
                <a:solidFill>
                  <a:srgbClr val="FF0000"/>
                </a:solidFill>
              </a:rPr>
              <a:t>Local Zones:</a:t>
            </a:r>
          </a:p>
          <a:p>
            <a:endParaRPr lang="en-US" sz="2400" b="1" dirty="0">
              <a:solidFill>
                <a:srgbClr val="FF0000"/>
              </a:solidFill>
            </a:endParaRPr>
          </a:p>
          <a:p>
            <a:r>
              <a:rPr lang="en-US" dirty="0"/>
              <a:t>a new type of infrastructure deployment designed to place core AWS Compute, Storage, Networking, and Database services near highly populated areas such as major cities that do not already have an AWS Region nearby.</a:t>
            </a:r>
          </a:p>
          <a:p>
            <a:endParaRPr lang="en-US" dirty="0"/>
          </a:p>
          <a:p>
            <a:r>
              <a:rPr lang="en-US" dirty="0"/>
              <a:t> AWS Local Zones allow customers in these areas to deploy resources and applications that require single-digit millisecond latency that would otherwise not be attainable given the geographic distance to the nearest Regions.</a:t>
            </a:r>
          </a:p>
          <a:p>
            <a:endParaRPr lang="en-US" dirty="0"/>
          </a:p>
          <a:p>
            <a:r>
              <a:rPr lang="en-US" dirty="0"/>
              <a:t>All AWS Local Zones are connected to a parent Region, allowing you to seamlessly connect to all other AWS services via a secure, dedicated high-speed connection.</a:t>
            </a:r>
          </a:p>
        </p:txBody>
      </p:sp>
    </p:spTree>
    <p:extLst>
      <p:ext uri="{BB962C8B-B14F-4D97-AF65-F5344CB8AC3E}">
        <p14:creationId xmlns:p14="http://schemas.microsoft.com/office/powerpoint/2010/main" val="35056205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49005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4846" y="304800"/>
            <a:ext cx="8915400" cy="3970318"/>
          </a:xfrm>
          <a:prstGeom prst="rect">
            <a:avLst/>
          </a:prstGeom>
        </p:spPr>
        <p:txBody>
          <a:bodyPr wrap="square">
            <a:spAutoFit/>
          </a:bodyPr>
          <a:lstStyle/>
          <a:p>
            <a:r>
              <a:rPr lang="en-US" dirty="0">
                <a:solidFill>
                  <a:srgbClr val="2A3B4F"/>
                </a:solidFill>
                <a:latin typeface="Times New Roman" pitchFamily="18" charset="0"/>
                <a:cs typeface="Times New Roman" pitchFamily="18" charset="0"/>
              </a:rPr>
              <a:t>all Local Zones will be listed alongside the Availability Zones within that Region and can be selected when deploying everything from VPC subnets, to EC2 instances and EBS volumes, to ECS and EKS clusters.</a:t>
            </a:r>
          </a:p>
          <a:p>
            <a:endParaRPr lang="en-US" dirty="0">
              <a:solidFill>
                <a:srgbClr val="2A3B4F"/>
              </a:solidFill>
              <a:latin typeface="Lato"/>
            </a:endParaRPr>
          </a:p>
          <a:p>
            <a:r>
              <a:rPr lang="en-US" dirty="0"/>
              <a:t>In August 2023, AWS announced Dedicated Local Zones, which offer dedicated, fully managed infrastructure that is built for the exclusive use of a specific customer or community.</a:t>
            </a:r>
          </a:p>
          <a:p>
            <a:endParaRPr lang="en-US" dirty="0"/>
          </a:p>
          <a:p>
            <a:r>
              <a:rPr lang="en-US" dirty="0"/>
              <a:t>Dedicated Local Zones can be deployed in an existing on-premises data center or other locations that may be dictated by a customer or community’s requirements to comply with security or other data sovereignty regulations for mission-critical and other sensitive workloads.</a:t>
            </a:r>
          </a:p>
          <a:p>
            <a:endParaRPr lang="en-US" dirty="0"/>
          </a:p>
          <a:p>
            <a:r>
              <a:rPr lang="en-US" dirty="0"/>
              <a:t>These are especially useful in the public sector and other industries where strict governance controls are necessary to comply with local laws and regulations.</a:t>
            </a:r>
            <a:endParaRPr lang="en-IN" dirty="0"/>
          </a:p>
        </p:txBody>
      </p:sp>
    </p:spTree>
    <p:extLst>
      <p:ext uri="{BB962C8B-B14F-4D97-AF65-F5344CB8AC3E}">
        <p14:creationId xmlns:p14="http://schemas.microsoft.com/office/powerpoint/2010/main" val="32998775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19" y="908720"/>
            <a:ext cx="8445073"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50554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381000"/>
            <a:ext cx="8278548" cy="5539978"/>
          </a:xfrm>
          <a:prstGeom prst="rect">
            <a:avLst/>
          </a:prstGeom>
        </p:spPr>
        <p:txBody>
          <a:bodyPr wrap="none">
            <a:spAutoFit/>
          </a:bodyPr>
          <a:lstStyle/>
          <a:p>
            <a:r>
              <a:rPr lang="en-IN" sz="2400" b="1" dirty="0">
                <a:solidFill>
                  <a:srgbClr val="FF0000"/>
                </a:solidFill>
                <a:latin typeface="+mj-lt"/>
              </a:rPr>
              <a:t>Wavelength Zones</a:t>
            </a:r>
          </a:p>
          <a:p>
            <a:r>
              <a:rPr lang="en-US" dirty="0"/>
              <a:t>AWS Wavelength Zones also place core AWS services closer to large end user bases</a:t>
            </a:r>
          </a:p>
          <a:p>
            <a:r>
              <a:rPr lang="en-US" dirty="0"/>
              <a:t> and are connected to a parent Region via a secure, dedicated high-speed connection.</a:t>
            </a:r>
          </a:p>
          <a:p>
            <a:endParaRPr lang="en-US" sz="2400" b="1" i="0" dirty="0">
              <a:solidFill>
                <a:srgbClr val="FF0000"/>
              </a:solidFill>
              <a:effectLst/>
              <a:latin typeface="+mj-lt"/>
            </a:endParaRPr>
          </a:p>
          <a:p>
            <a:r>
              <a:rPr lang="en-US" dirty="0"/>
              <a:t>AWS Wavelength Zones are embedded within 5G mobile broadband networks and </a:t>
            </a:r>
          </a:p>
          <a:p>
            <a:r>
              <a:rPr lang="en-US" dirty="0"/>
              <a:t>are deployed within the data centers of large telecommunications providers.</a:t>
            </a:r>
          </a:p>
          <a:p>
            <a:endParaRPr lang="en-US" sz="2400" b="1" i="0" dirty="0">
              <a:solidFill>
                <a:srgbClr val="FF0000"/>
              </a:solidFill>
              <a:effectLst/>
              <a:latin typeface="+mj-lt"/>
            </a:endParaRPr>
          </a:p>
          <a:p>
            <a:r>
              <a:rPr lang="en-US" dirty="0"/>
              <a:t>Deploying AWS resources such as VPC subnets, EC2 instances, and EBS volumes to </a:t>
            </a:r>
          </a:p>
          <a:p>
            <a:r>
              <a:rPr lang="en-US" dirty="0"/>
              <a:t>an AWS Wavelength Zone allows end users to connect to these resources without ever</a:t>
            </a:r>
          </a:p>
          <a:p>
            <a:r>
              <a:rPr lang="en-US" dirty="0"/>
              <a:t> leaving the mobile provider’s network.</a:t>
            </a:r>
          </a:p>
          <a:p>
            <a:endParaRPr lang="en-US" sz="2400" b="1" i="0" dirty="0">
              <a:solidFill>
                <a:srgbClr val="FF0000"/>
              </a:solidFill>
              <a:effectLst/>
              <a:latin typeface="+mj-lt"/>
            </a:endParaRPr>
          </a:p>
          <a:p>
            <a:r>
              <a:rPr lang="en-US" dirty="0"/>
              <a:t> By reducing the number of network hops and eliminating the need for any traffic to</a:t>
            </a:r>
          </a:p>
          <a:p>
            <a:r>
              <a:rPr lang="en-US" dirty="0"/>
              <a:t> traverse the public internet, developers can offer ultra-low latency and increased </a:t>
            </a:r>
          </a:p>
          <a:p>
            <a:r>
              <a:rPr lang="en-US" dirty="0"/>
              <a:t>reliability for 5G applications such as live video streaming and interactive gaming.</a:t>
            </a:r>
          </a:p>
          <a:p>
            <a:endParaRPr lang="en-US" sz="2400" b="1" i="0" dirty="0">
              <a:solidFill>
                <a:srgbClr val="FF0000"/>
              </a:solidFill>
              <a:effectLst/>
              <a:latin typeface="+mj-lt"/>
            </a:endParaRPr>
          </a:p>
          <a:p>
            <a:r>
              <a:rPr lang="en-US" dirty="0"/>
              <a:t>AWS Wavelength Zones are currently available through Verizon in the United States, </a:t>
            </a:r>
          </a:p>
          <a:p>
            <a:r>
              <a:rPr lang="en-US" dirty="0"/>
              <a:t>KDDI in Japan, SK Telecom in South Korea, Vodafone in the UK and Germany, and </a:t>
            </a:r>
          </a:p>
          <a:p>
            <a:r>
              <a:rPr lang="en-US" dirty="0"/>
              <a:t>Bell in Canada.</a:t>
            </a:r>
            <a:endParaRPr lang="en-IN" sz="2400" b="1" i="0" dirty="0">
              <a:solidFill>
                <a:srgbClr val="FF0000"/>
              </a:solidFill>
              <a:effectLst/>
              <a:latin typeface="+mj-lt"/>
            </a:endParaRPr>
          </a:p>
        </p:txBody>
      </p:sp>
    </p:spTree>
    <p:extLst>
      <p:ext uri="{BB962C8B-B14F-4D97-AF65-F5344CB8AC3E}">
        <p14:creationId xmlns:p14="http://schemas.microsoft.com/office/powerpoint/2010/main" val="15554772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228600"/>
            <a:ext cx="1431546" cy="830997"/>
          </a:xfrm>
          <a:prstGeom prst="rect">
            <a:avLst/>
          </a:prstGeom>
        </p:spPr>
        <p:txBody>
          <a:bodyPr wrap="none">
            <a:spAutoFit/>
          </a:bodyPr>
          <a:lstStyle/>
          <a:p>
            <a:r>
              <a:rPr lang="en-IN" sz="2400" b="1" dirty="0">
                <a:solidFill>
                  <a:srgbClr val="FF0000"/>
                </a:solidFill>
              </a:rPr>
              <a:t>Outposts:</a:t>
            </a:r>
          </a:p>
          <a:p>
            <a:endParaRPr lang="en-IN" sz="2400" b="1" i="0" dirty="0">
              <a:solidFill>
                <a:srgbClr val="FF0000"/>
              </a:solidFill>
              <a:effectLst/>
            </a:endParaRPr>
          </a:p>
        </p:txBody>
      </p:sp>
      <p:sp>
        <p:nvSpPr>
          <p:cNvPr id="3" name="Rectangle 2"/>
          <p:cNvSpPr/>
          <p:nvPr/>
        </p:nvSpPr>
        <p:spPr>
          <a:xfrm>
            <a:off x="228600" y="1158151"/>
            <a:ext cx="8915400" cy="4247317"/>
          </a:xfrm>
          <a:prstGeom prst="rect">
            <a:avLst/>
          </a:prstGeom>
        </p:spPr>
        <p:txBody>
          <a:bodyPr wrap="square">
            <a:spAutoFit/>
          </a:bodyPr>
          <a:lstStyle/>
          <a:p>
            <a:r>
              <a:rPr lang="en-US" dirty="0">
                <a:latin typeface="Times New Roman" pitchFamily="18" charset="0"/>
                <a:cs typeface="Times New Roman" pitchFamily="18" charset="0"/>
              </a:rPr>
              <a:t>AWS Outposts brings the capabilities of the AWS cloud to your on-premises data center. This includes the same hardware used by AWS within their data centers, allowing you to use native AWS services, including the same tools and APIs you would use when running your infrastructure within AWS.</a:t>
            </a: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Outposts may be connected to AWS using either a Direct Connect or VPN connection. </a:t>
            </a: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Outposts allow you to run AWS services such as EC2, ECS, EKS, S3, RDS, and EMR on-premises. </a:t>
            </a: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AWS Outposts are fully managed, you do not need to maintain a level of patch management across your infrastructure or worry about installing or updating any software.</a:t>
            </a: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 AWS will ensure your Outposts are patched and updated as needed.</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30064489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228600" y="914400"/>
          <a:ext cx="8610600" cy="4724400"/>
        </p:xfrm>
        <a:graphic>
          <a:graphicData uri="http://schemas.openxmlformats.org/drawingml/2006/table">
            <a:tbl>
              <a:tblPr firstRow="1" bandRow="1">
                <a:tableStyleId>{5C22544A-7EE6-4342-B048-85BDC9FD1C3A}</a:tableStyleId>
              </a:tblPr>
              <a:tblGrid>
                <a:gridCol w="1793875">
                  <a:extLst>
                    <a:ext uri="{9D8B030D-6E8A-4147-A177-3AD203B41FA5}">
                      <a16:colId xmlns:a16="http://schemas.microsoft.com/office/drawing/2014/main" val="20000"/>
                    </a:ext>
                  </a:extLst>
                </a:gridCol>
                <a:gridCol w="3946525">
                  <a:extLst>
                    <a:ext uri="{9D8B030D-6E8A-4147-A177-3AD203B41FA5}">
                      <a16:colId xmlns:a16="http://schemas.microsoft.com/office/drawing/2014/main" val="20001"/>
                    </a:ext>
                  </a:extLst>
                </a:gridCol>
                <a:gridCol w="2870200">
                  <a:extLst>
                    <a:ext uri="{9D8B030D-6E8A-4147-A177-3AD203B41FA5}">
                      <a16:colId xmlns:a16="http://schemas.microsoft.com/office/drawing/2014/main" val="20002"/>
                    </a:ext>
                  </a:extLst>
                </a:gridCol>
              </a:tblGrid>
              <a:tr h="368679">
                <a:tc>
                  <a:txBody>
                    <a:bodyPr/>
                    <a:lstStyle/>
                    <a:p>
                      <a:pPr>
                        <a:lnSpc>
                          <a:spcPct val="115000"/>
                        </a:lnSpc>
                        <a:spcAft>
                          <a:spcPts val="0"/>
                        </a:spcAft>
                      </a:pPr>
                      <a:r>
                        <a:rPr lang="en-IN" sz="1400" b="1" dirty="0">
                          <a:solidFill>
                            <a:srgbClr val="1E1E1C"/>
                          </a:solidFill>
                          <a:effectLst/>
                          <a:latin typeface="Times New Roman" panose="02020603050405020304" pitchFamily="18" charset="0"/>
                          <a:ea typeface="Times New Roman" panose="02020603050405020304"/>
                          <a:cs typeface="Times New Roman" panose="02020603050405020304" pitchFamily="18" charset="0"/>
                        </a:rPr>
                        <a:t>Service Category</a:t>
                      </a:r>
                      <a:endParaRPr lang="en-IN" sz="1400" dirty="0">
                        <a:effectLst/>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tc>
                <a:tc>
                  <a:txBody>
                    <a:bodyPr/>
                    <a:lstStyle/>
                    <a:p>
                      <a:pPr>
                        <a:lnSpc>
                          <a:spcPct val="115000"/>
                        </a:lnSpc>
                        <a:spcAft>
                          <a:spcPts val="0"/>
                        </a:spcAft>
                      </a:pPr>
                      <a:r>
                        <a:rPr lang="en-IN" sz="1400" b="1" dirty="0">
                          <a:solidFill>
                            <a:srgbClr val="1E1E1C"/>
                          </a:solidFill>
                          <a:effectLst/>
                          <a:latin typeface="Times New Roman" panose="02020603050405020304" pitchFamily="18" charset="0"/>
                          <a:ea typeface="Times New Roman" panose="02020603050405020304"/>
                          <a:cs typeface="Times New Roman" panose="02020603050405020304" pitchFamily="18" charset="0"/>
                        </a:rPr>
                        <a:t>Description</a:t>
                      </a:r>
                      <a:endParaRPr lang="en-IN" sz="1400" dirty="0">
                        <a:effectLst/>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tc>
                <a:tc>
                  <a:txBody>
                    <a:bodyPr/>
                    <a:lstStyle/>
                    <a:p>
                      <a:pPr>
                        <a:lnSpc>
                          <a:spcPct val="115000"/>
                        </a:lnSpc>
                        <a:spcAft>
                          <a:spcPts val="0"/>
                        </a:spcAft>
                      </a:pPr>
                      <a:r>
                        <a:rPr lang="en-IN" sz="1400" b="1" dirty="0">
                          <a:solidFill>
                            <a:srgbClr val="1E1E1C"/>
                          </a:solidFill>
                          <a:effectLst/>
                          <a:latin typeface="Times New Roman" panose="02020603050405020304" pitchFamily="18" charset="0"/>
                          <a:ea typeface="Times New Roman" panose="02020603050405020304"/>
                          <a:cs typeface="Times New Roman" panose="02020603050405020304" pitchFamily="18" charset="0"/>
                        </a:rPr>
                        <a:t>Service Examples</a:t>
                      </a:r>
                      <a:endParaRPr lang="en-IN" sz="1400" dirty="0">
                        <a:effectLst/>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tc>
                <a:extLst>
                  <a:ext uri="{0D108BD9-81ED-4DB2-BD59-A6C34878D82A}">
                    <a16:rowId xmlns:a16="http://schemas.microsoft.com/office/drawing/2014/main" val="10000"/>
                  </a:ext>
                </a:extLst>
              </a:tr>
              <a:tr h="1617392">
                <a:tc>
                  <a:txBody>
                    <a:bodyPr/>
                    <a:lstStyle/>
                    <a:p>
                      <a:pPr>
                        <a:lnSpc>
                          <a:spcPct val="115000"/>
                        </a:lnSpc>
                        <a:spcAft>
                          <a:spcPts val="0"/>
                        </a:spcAft>
                      </a:pPr>
                      <a:r>
                        <a:rPr lang="en-IN" sz="1400" dirty="0">
                          <a:solidFill>
                            <a:srgbClr val="1E1E1C"/>
                          </a:solidFill>
                          <a:effectLst/>
                          <a:latin typeface="Times New Roman" panose="02020603050405020304" pitchFamily="18" charset="0"/>
                          <a:ea typeface="Times New Roman" panose="02020603050405020304"/>
                          <a:cs typeface="Times New Roman" panose="02020603050405020304" pitchFamily="18" charset="0"/>
                        </a:rPr>
                        <a:t>Compute</a:t>
                      </a:r>
                      <a:endParaRPr lang="en-IN" sz="1400" dirty="0">
                        <a:effectLst/>
                        <a:latin typeface="Times New Roman" panose="02020603050405020304" pitchFamily="18" charset="0"/>
                        <a:ea typeface="Calibri" panose="020F0502020204030204"/>
                        <a:cs typeface="Times New Roman" panose="02020603050405020304" pitchFamily="18" charset="0"/>
                      </a:endParaRPr>
                    </a:p>
                  </a:txBody>
                  <a:tcPr marL="9525" marR="9525" marT="9525" marB="9525"/>
                </a:tc>
                <a:tc>
                  <a:txBody>
                    <a:bodyPr/>
                    <a:lstStyle/>
                    <a:p>
                      <a:pPr>
                        <a:lnSpc>
                          <a:spcPct val="115000"/>
                        </a:lnSpc>
                        <a:spcAft>
                          <a:spcPts val="0"/>
                        </a:spcAft>
                      </a:pPr>
                      <a:r>
                        <a:rPr lang="en-IN" sz="1400">
                          <a:solidFill>
                            <a:srgbClr val="1E1E1C"/>
                          </a:solidFill>
                          <a:effectLst/>
                          <a:latin typeface="Times New Roman" panose="02020603050405020304" pitchFamily="18" charset="0"/>
                          <a:ea typeface="Times New Roman" panose="02020603050405020304"/>
                          <a:cs typeface="Times New Roman" panose="02020603050405020304" pitchFamily="18" charset="0"/>
                        </a:rPr>
                        <a:t>Compute services are the processing power needed to run your application. The AWS compute portfolio provides tools to develop, deploy, run, and scale your applications in the AWS Cloud.</a:t>
                      </a:r>
                      <a:endParaRPr lang="en-IN" sz="1400">
                        <a:effectLst/>
                        <a:latin typeface="Times New Roman" panose="02020603050405020304" pitchFamily="18" charset="0"/>
                        <a:ea typeface="Calibri" panose="020F0502020204030204"/>
                        <a:cs typeface="Times New Roman" panose="02020603050405020304" pitchFamily="18" charset="0"/>
                      </a:endParaRPr>
                    </a:p>
                  </a:txBody>
                  <a:tcPr marL="9525" marR="9525" marT="9525" marB="9525"/>
                </a:tc>
                <a:tc>
                  <a:txBody>
                    <a:bodyPr/>
                    <a:lstStyle/>
                    <a:p>
                      <a:pPr marL="342900" lvl="0" indent="-342900">
                        <a:lnSpc>
                          <a:spcPct val="115000"/>
                        </a:lnSpc>
                        <a:spcAft>
                          <a:spcPts val="1000"/>
                        </a:spcAft>
                        <a:buSzPts val="1000"/>
                        <a:buFont typeface="Symbol" panose="05050102010706020507"/>
                        <a:buChar char=""/>
                        <a:tabLst>
                          <a:tab pos="457200" algn="l"/>
                        </a:tabLst>
                      </a:pPr>
                      <a:r>
                        <a:rPr lang="en-IN" sz="1400">
                          <a:solidFill>
                            <a:srgbClr val="1E1E1C"/>
                          </a:solidFill>
                          <a:effectLst/>
                          <a:latin typeface="Times New Roman" panose="02020603050405020304" pitchFamily="18" charset="0"/>
                          <a:ea typeface="Times New Roman" panose="02020603050405020304"/>
                          <a:cs typeface="Times New Roman" panose="02020603050405020304" pitchFamily="18" charset="0"/>
                        </a:rPr>
                        <a:t>Amazon Elastic Compute Cloud (Amazon EC2)</a:t>
                      </a:r>
                      <a:endParaRPr lang="en-IN" sz="1400">
                        <a:solidFill>
                          <a:srgbClr val="1E1E1C"/>
                        </a:solidFill>
                        <a:effectLst/>
                        <a:latin typeface="Times New Roman" panose="02020603050405020304" pitchFamily="18" charset="0"/>
                        <a:ea typeface="Calibri" panose="020F0502020204030204"/>
                        <a:cs typeface="Times New Roman" panose="02020603050405020304" pitchFamily="18" charset="0"/>
                      </a:endParaRPr>
                    </a:p>
                    <a:p>
                      <a:pPr marL="342900" lvl="0" indent="-342900">
                        <a:lnSpc>
                          <a:spcPct val="115000"/>
                        </a:lnSpc>
                        <a:spcAft>
                          <a:spcPts val="1000"/>
                        </a:spcAft>
                        <a:buSzPts val="1000"/>
                        <a:buFont typeface="Symbol" panose="05050102010706020507"/>
                        <a:buChar char=""/>
                        <a:tabLst>
                          <a:tab pos="457200" algn="l"/>
                        </a:tabLst>
                      </a:pPr>
                      <a:r>
                        <a:rPr lang="en-IN" sz="1400">
                          <a:solidFill>
                            <a:srgbClr val="1E1E1C"/>
                          </a:solidFill>
                          <a:effectLst/>
                          <a:latin typeface="Times New Roman" panose="02020603050405020304" pitchFamily="18" charset="0"/>
                          <a:ea typeface="Times New Roman" panose="02020603050405020304"/>
                          <a:cs typeface="Times New Roman" panose="02020603050405020304" pitchFamily="18" charset="0"/>
                        </a:rPr>
                        <a:t>AWS Elastic Beanstalk</a:t>
                      </a:r>
                      <a:endParaRPr lang="en-IN" sz="1400">
                        <a:solidFill>
                          <a:srgbClr val="1E1E1C"/>
                        </a:solidFill>
                        <a:effectLst/>
                        <a:latin typeface="Times New Roman" panose="02020603050405020304" pitchFamily="18" charset="0"/>
                        <a:ea typeface="Calibri" panose="020F0502020204030204"/>
                        <a:cs typeface="Times New Roman" panose="02020603050405020304" pitchFamily="18" charset="0"/>
                      </a:endParaRPr>
                    </a:p>
                    <a:p>
                      <a:pPr marL="342900" lvl="0" indent="-342900">
                        <a:lnSpc>
                          <a:spcPct val="115000"/>
                        </a:lnSpc>
                        <a:spcAft>
                          <a:spcPts val="1000"/>
                        </a:spcAft>
                        <a:buSzPts val="1000"/>
                        <a:buFont typeface="Symbol" panose="05050102010706020507"/>
                        <a:buChar char=""/>
                        <a:tabLst>
                          <a:tab pos="457200" algn="l"/>
                        </a:tabLst>
                      </a:pPr>
                      <a:r>
                        <a:rPr lang="en-IN" sz="1400">
                          <a:solidFill>
                            <a:srgbClr val="1E1E1C"/>
                          </a:solidFill>
                          <a:effectLst/>
                          <a:latin typeface="Times New Roman" panose="02020603050405020304" pitchFamily="18" charset="0"/>
                          <a:ea typeface="Times New Roman" panose="02020603050405020304"/>
                          <a:cs typeface="Times New Roman" panose="02020603050405020304" pitchFamily="18" charset="0"/>
                        </a:rPr>
                        <a:t>AWS Fargate</a:t>
                      </a:r>
                      <a:endParaRPr lang="en-IN" sz="1400">
                        <a:solidFill>
                          <a:srgbClr val="1E1E1C"/>
                        </a:solidFill>
                        <a:effectLst/>
                        <a:latin typeface="Times New Roman" panose="02020603050405020304" pitchFamily="18" charset="0"/>
                        <a:ea typeface="Calibri" panose="020F0502020204030204"/>
                        <a:cs typeface="Times New Roman" panose="02020603050405020304" pitchFamily="18" charset="0"/>
                      </a:endParaRPr>
                    </a:p>
                    <a:p>
                      <a:pPr marL="342900" lvl="0" indent="-342900">
                        <a:lnSpc>
                          <a:spcPct val="115000"/>
                        </a:lnSpc>
                        <a:spcAft>
                          <a:spcPts val="1000"/>
                        </a:spcAft>
                        <a:buSzPts val="1000"/>
                        <a:buFont typeface="Symbol" panose="05050102010706020507"/>
                        <a:buChar char=""/>
                        <a:tabLst>
                          <a:tab pos="457200" algn="l"/>
                        </a:tabLst>
                      </a:pPr>
                      <a:r>
                        <a:rPr lang="en-IN" sz="1400">
                          <a:solidFill>
                            <a:srgbClr val="1E1E1C"/>
                          </a:solidFill>
                          <a:effectLst/>
                          <a:latin typeface="Times New Roman" panose="02020603050405020304" pitchFamily="18" charset="0"/>
                          <a:ea typeface="Times New Roman" panose="02020603050405020304"/>
                          <a:cs typeface="Times New Roman" panose="02020603050405020304" pitchFamily="18" charset="0"/>
                        </a:rPr>
                        <a:t>AWS Lambda</a:t>
                      </a:r>
                      <a:endParaRPr lang="en-IN" sz="1400">
                        <a:solidFill>
                          <a:srgbClr val="1E1E1C"/>
                        </a:solidFill>
                        <a:effectLst/>
                        <a:latin typeface="Times New Roman" panose="02020603050405020304" pitchFamily="18" charset="0"/>
                        <a:ea typeface="Calibri" panose="020F0502020204030204"/>
                        <a:cs typeface="Times New Roman" panose="02020603050405020304" pitchFamily="18" charset="0"/>
                      </a:endParaRPr>
                    </a:p>
                  </a:txBody>
                  <a:tcPr marL="9525" marR="9525" marT="9525" marB="9525"/>
                </a:tc>
                <a:extLst>
                  <a:ext uri="{0D108BD9-81ED-4DB2-BD59-A6C34878D82A}">
                    <a16:rowId xmlns:a16="http://schemas.microsoft.com/office/drawing/2014/main" val="10001"/>
                  </a:ext>
                </a:extLst>
              </a:tr>
              <a:tr h="1491132">
                <a:tc>
                  <a:txBody>
                    <a:bodyPr/>
                    <a:lstStyle/>
                    <a:p>
                      <a:pPr>
                        <a:lnSpc>
                          <a:spcPct val="115000"/>
                        </a:lnSpc>
                        <a:spcAft>
                          <a:spcPts val="0"/>
                        </a:spcAft>
                      </a:pPr>
                      <a:r>
                        <a:rPr lang="en-IN" sz="1400">
                          <a:solidFill>
                            <a:srgbClr val="1E1E1C"/>
                          </a:solidFill>
                          <a:effectLst/>
                          <a:latin typeface="Times New Roman" panose="02020603050405020304" pitchFamily="18" charset="0"/>
                          <a:ea typeface="Times New Roman" panose="02020603050405020304"/>
                          <a:cs typeface="Times New Roman" panose="02020603050405020304" pitchFamily="18" charset="0"/>
                        </a:rPr>
                        <a:t>Storage</a:t>
                      </a:r>
                      <a:endParaRPr lang="en-IN" sz="1400">
                        <a:effectLst/>
                        <a:latin typeface="Times New Roman" panose="02020603050405020304" pitchFamily="18" charset="0"/>
                        <a:ea typeface="Calibri" panose="020F0502020204030204"/>
                        <a:cs typeface="Times New Roman" panose="02020603050405020304" pitchFamily="18" charset="0"/>
                      </a:endParaRPr>
                    </a:p>
                  </a:txBody>
                  <a:tcPr marL="9525" marR="9525" marT="9525" marB="9525"/>
                </a:tc>
                <a:tc>
                  <a:txBody>
                    <a:bodyPr/>
                    <a:lstStyle/>
                    <a:p>
                      <a:pPr>
                        <a:lnSpc>
                          <a:spcPct val="115000"/>
                        </a:lnSpc>
                        <a:spcAft>
                          <a:spcPts val="0"/>
                        </a:spcAft>
                      </a:pPr>
                      <a:r>
                        <a:rPr lang="en-IN" sz="1400">
                          <a:solidFill>
                            <a:srgbClr val="1E1E1C"/>
                          </a:solidFill>
                          <a:effectLst/>
                          <a:latin typeface="Times New Roman" panose="02020603050405020304" pitchFamily="18" charset="0"/>
                          <a:ea typeface="Times New Roman" panose="02020603050405020304"/>
                          <a:cs typeface="Times New Roman" panose="02020603050405020304" pitchFamily="18" charset="0"/>
                        </a:rPr>
                        <a:t>Storage is one of the core building blocks of AWS. These services hold the information used by your applications. They provide reliable, scalable, and secure options to store, transmit, and back up your data.</a:t>
                      </a:r>
                      <a:endParaRPr lang="en-IN" sz="1400">
                        <a:effectLst/>
                        <a:latin typeface="Times New Roman" panose="02020603050405020304" pitchFamily="18" charset="0"/>
                        <a:ea typeface="Calibri" panose="020F0502020204030204"/>
                        <a:cs typeface="Times New Roman" panose="02020603050405020304" pitchFamily="18" charset="0"/>
                      </a:endParaRPr>
                    </a:p>
                  </a:txBody>
                  <a:tcPr marL="9525" marR="9525" marT="9525" marB="9525"/>
                </a:tc>
                <a:tc>
                  <a:txBody>
                    <a:bodyPr/>
                    <a:lstStyle/>
                    <a:p>
                      <a:pPr marL="342900" lvl="0" indent="-342900">
                        <a:lnSpc>
                          <a:spcPct val="115000"/>
                        </a:lnSpc>
                        <a:spcAft>
                          <a:spcPts val="1000"/>
                        </a:spcAft>
                        <a:buSzPts val="1000"/>
                        <a:buFont typeface="Symbol" panose="05050102010706020507"/>
                        <a:buChar char=""/>
                        <a:tabLst>
                          <a:tab pos="457200" algn="l"/>
                        </a:tabLst>
                      </a:pPr>
                      <a:r>
                        <a:rPr lang="en-IN" sz="1400">
                          <a:solidFill>
                            <a:srgbClr val="1E1E1C"/>
                          </a:solidFill>
                          <a:effectLst/>
                          <a:latin typeface="Times New Roman" panose="02020603050405020304" pitchFamily="18" charset="0"/>
                          <a:ea typeface="Times New Roman" panose="02020603050405020304"/>
                          <a:cs typeface="Times New Roman" panose="02020603050405020304" pitchFamily="18" charset="0"/>
                        </a:rPr>
                        <a:t>Amazon Simple Storage Service (Amazon S3)</a:t>
                      </a:r>
                      <a:endParaRPr lang="en-IN" sz="1400">
                        <a:solidFill>
                          <a:srgbClr val="1E1E1C"/>
                        </a:solidFill>
                        <a:effectLst/>
                        <a:latin typeface="Times New Roman" panose="02020603050405020304" pitchFamily="18" charset="0"/>
                        <a:ea typeface="Calibri" panose="020F0502020204030204"/>
                        <a:cs typeface="Times New Roman" panose="02020603050405020304" pitchFamily="18" charset="0"/>
                      </a:endParaRPr>
                    </a:p>
                    <a:p>
                      <a:pPr marL="342900" lvl="0" indent="-342900">
                        <a:lnSpc>
                          <a:spcPct val="115000"/>
                        </a:lnSpc>
                        <a:spcAft>
                          <a:spcPts val="1000"/>
                        </a:spcAft>
                        <a:buSzPts val="1000"/>
                        <a:buFont typeface="Symbol" panose="05050102010706020507"/>
                        <a:buChar char=""/>
                        <a:tabLst>
                          <a:tab pos="457200" algn="l"/>
                        </a:tabLst>
                      </a:pPr>
                      <a:r>
                        <a:rPr lang="en-IN" sz="1400">
                          <a:solidFill>
                            <a:srgbClr val="1E1E1C"/>
                          </a:solidFill>
                          <a:effectLst/>
                          <a:latin typeface="Times New Roman" panose="02020603050405020304" pitchFamily="18" charset="0"/>
                          <a:ea typeface="Times New Roman" panose="02020603050405020304"/>
                          <a:cs typeface="Times New Roman" panose="02020603050405020304" pitchFamily="18" charset="0"/>
                        </a:rPr>
                        <a:t>Amazon Elastic Block Store (Amazon EBS)</a:t>
                      </a:r>
                      <a:endParaRPr lang="en-IN" sz="1400">
                        <a:solidFill>
                          <a:srgbClr val="1E1E1C"/>
                        </a:solidFill>
                        <a:effectLst/>
                        <a:latin typeface="Times New Roman" panose="02020603050405020304" pitchFamily="18" charset="0"/>
                        <a:ea typeface="Calibri" panose="020F0502020204030204"/>
                        <a:cs typeface="Times New Roman" panose="02020603050405020304" pitchFamily="18" charset="0"/>
                      </a:endParaRPr>
                    </a:p>
                    <a:p>
                      <a:pPr marL="342900" lvl="0" indent="-342900">
                        <a:lnSpc>
                          <a:spcPct val="115000"/>
                        </a:lnSpc>
                        <a:spcAft>
                          <a:spcPts val="1000"/>
                        </a:spcAft>
                        <a:buSzPts val="1000"/>
                        <a:buFont typeface="Symbol" panose="05050102010706020507"/>
                        <a:buChar char=""/>
                        <a:tabLst>
                          <a:tab pos="457200" algn="l"/>
                        </a:tabLst>
                      </a:pPr>
                      <a:r>
                        <a:rPr lang="en-IN" sz="1400">
                          <a:solidFill>
                            <a:srgbClr val="1E1E1C"/>
                          </a:solidFill>
                          <a:effectLst/>
                          <a:latin typeface="Times New Roman" panose="02020603050405020304" pitchFamily="18" charset="0"/>
                          <a:ea typeface="Times New Roman" panose="02020603050405020304"/>
                          <a:cs typeface="Times New Roman" panose="02020603050405020304" pitchFamily="18" charset="0"/>
                        </a:rPr>
                        <a:t>Amazon S3 Glacier</a:t>
                      </a:r>
                      <a:endParaRPr lang="en-IN" sz="1400">
                        <a:solidFill>
                          <a:srgbClr val="1E1E1C"/>
                        </a:solidFill>
                        <a:effectLst/>
                        <a:latin typeface="Times New Roman" panose="02020603050405020304" pitchFamily="18" charset="0"/>
                        <a:ea typeface="Calibri" panose="020F0502020204030204"/>
                        <a:cs typeface="Times New Roman" panose="02020603050405020304" pitchFamily="18" charset="0"/>
                      </a:endParaRPr>
                    </a:p>
                  </a:txBody>
                  <a:tcPr marL="9525" marR="9525" marT="9525" marB="9525"/>
                </a:tc>
                <a:extLst>
                  <a:ext uri="{0D108BD9-81ED-4DB2-BD59-A6C34878D82A}">
                    <a16:rowId xmlns:a16="http://schemas.microsoft.com/office/drawing/2014/main" val="10002"/>
                  </a:ext>
                </a:extLst>
              </a:tr>
              <a:tr h="1247197">
                <a:tc>
                  <a:txBody>
                    <a:bodyPr/>
                    <a:lstStyle/>
                    <a:p>
                      <a:pPr>
                        <a:lnSpc>
                          <a:spcPct val="115000"/>
                        </a:lnSpc>
                        <a:spcAft>
                          <a:spcPts val="0"/>
                        </a:spcAft>
                      </a:pPr>
                      <a:r>
                        <a:rPr lang="en-IN" sz="1400">
                          <a:solidFill>
                            <a:srgbClr val="1E1E1C"/>
                          </a:solidFill>
                          <a:effectLst/>
                          <a:latin typeface="Times New Roman" panose="02020603050405020304" pitchFamily="18" charset="0"/>
                          <a:ea typeface="Times New Roman" panose="02020603050405020304"/>
                          <a:cs typeface="Times New Roman" panose="02020603050405020304" pitchFamily="18" charset="0"/>
                        </a:rPr>
                        <a:t>Networking &amp; Content Delivery</a:t>
                      </a:r>
                      <a:endParaRPr lang="en-IN" sz="1400">
                        <a:effectLst/>
                        <a:latin typeface="Times New Roman" panose="02020603050405020304" pitchFamily="18" charset="0"/>
                        <a:ea typeface="Calibri" panose="020F0502020204030204"/>
                        <a:cs typeface="Times New Roman" panose="02020603050405020304" pitchFamily="18" charset="0"/>
                      </a:endParaRPr>
                    </a:p>
                  </a:txBody>
                  <a:tcPr marL="9525" marR="9525" marT="9525" marB="9525"/>
                </a:tc>
                <a:tc>
                  <a:txBody>
                    <a:bodyPr/>
                    <a:lstStyle/>
                    <a:p>
                      <a:pPr>
                        <a:lnSpc>
                          <a:spcPct val="115000"/>
                        </a:lnSpc>
                        <a:spcAft>
                          <a:spcPts val="0"/>
                        </a:spcAft>
                      </a:pPr>
                      <a:r>
                        <a:rPr lang="en-IN" sz="1400">
                          <a:solidFill>
                            <a:srgbClr val="1E1E1C"/>
                          </a:solidFill>
                          <a:effectLst/>
                          <a:latin typeface="Times New Roman" panose="02020603050405020304" pitchFamily="18" charset="0"/>
                          <a:ea typeface="Times New Roman" panose="02020603050405020304"/>
                          <a:cs typeface="Times New Roman" panose="02020603050405020304" pitchFamily="18" charset="0"/>
                        </a:rPr>
                        <a:t>Your network is the foundation of your infrastructure. AWS Networking &amp; Content Delivery services are used to support your content delivery network, such as virtual private cloud, direct connections, and load balancing needs.</a:t>
                      </a:r>
                      <a:endParaRPr lang="en-IN" sz="1400">
                        <a:effectLst/>
                        <a:latin typeface="Times New Roman" panose="02020603050405020304" pitchFamily="18" charset="0"/>
                        <a:ea typeface="Calibri" panose="020F0502020204030204"/>
                        <a:cs typeface="Times New Roman" panose="02020603050405020304" pitchFamily="18" charset="0"/>
                      </a:endParaRPr>
                    </a:p>
                  </a:txBody>
                  <a:tcPr marL="9525" marR="9525" marT="9525" marB="9525"/>
                </a:tc>
                <a:tc>
                  <a:txBody>
                    <a:bodyPr/>
                    <a:lstStyle/>
                    <a:p>
                      <a:pPr marL="342900" lvl="0" indent="-342900">
                        <a:lnSpc>
                          <a:spcPct val="115000"/>
                        </a:lnSpc>
                        <a:spcAft>
                          <a:spcPts val="1000"/>
                        </a:spcAft>
                        <a:buSzPts val="1000"/>
                        <a:buFont typeface="Symbol" panose="05050102010706020507"/>
                        <a:buChar char=""/>
                        <a:tabLst>
                          <a:tab pos="457200" algn="l"/>
                        </a:tabLst>
                      </a:pPr>
                      <a:r>
                        <a:rPr lang="en-IN" sz="1400" dirty="0">
                          <a:solidFill>
                            <a:srgbClr val="1E1E1C"/>
                          </a:solidFill>
                          <a:effectLst/>
                          <a:latin typeface="Times New Roman" panose="02020603050405020304" pitchFamily="18" charset="0"/>
                          <a:ea typeface="Times New Roman" panose="02020603050405020304"/>
                          <a:cs typeface="Times New Roman" panose="02020603050405020304" pitchFamily="18" charset="0"/>
                        </a:rPr>
                        <a:t>Amazon Virtual Private Cloud (Amazon VPC)</a:t>
                      </a:r>
                      <a:endParaRPr lang="en-IN" sz="1400" dirty="0">
                        <a:solidFill>
                          <a:srgbClr val="1E1E1C"/>
                        </a:solidFill>
                        <a:effectLst/>
                        <a:latin typeface="Times New Roman" panose="02020603050405020304" pitchFamily="18" charset="0"/>
                        <a:ea typeface="Calibri" panose="020F0502020204030204"/>
                        <a:cs typeface="Times New Roman" panose="02020603050405020304" pitchFamily="18" charset="0"/>
                      </a:endParaRPr>
                    </a:p>
                    <a:p>
                      <a:pPr marL="342900" lvl="0" indent="-342900">
                        <a:lnSpc>
                          <a:spcPct val="115000"/>
                        </a:lnSpc>
                        <a:spcAft>
                          <a:spcPts val="1000"/>
                        </a:spcAft>
                        <a:buSzPts val="1000"/>
                        <a:buFont typeface="Symbol" panose="05050102010706020507"/>
                        <a:buChar char=""/>
                        <a:tabLst>
                          <a:tab pos="457200" algn="l"/>
                        </a:tabLst>
                      </a:pPr>
                      <a:r>
                        <a:rPr lang="en-IN" sz="1400" dirty="0">
                          <a:solidFill>
                            <a:srgbClr val="1E1E1C"/>
                          </a:solidFill>
                          <a:effectLst/>
                          <a:latin typeface="Times New Roman" panose="02020603050405020304" pitchFamily="18" charset="0"/>
                          <a:ea typeface="Times New Roman" panose="02020603050405020304"/>
                          <a:cs typeface="Times New Roman" panose="02020603050405020304" pitchFamily="18" charset="0"/>
                        </a:rPr>
                        <a:t>Amazon Route 53</a:t>
                      </a:r>
                      <a:endParaRPr lang="en-IN" sz="1400" dirty="0">
                        <a:solidFill>
                          <a:srgbClr val="1E1E1C"/>
                        </a:solidFill>
                        <a:effectLst/>
                        <a:latin typeface="Times New Roman" panose="02020603050405020304" pitchFamily="18" charset="0"/>
                        <a:ea typeface="Calibri" panose="020F0502020204030204"/>
                        <a:cs typeface="Times New Roman" panose="02020603050405020304" pitchFamily="18" charset="0"/>
                      </a:endParaRPr>
                    </a:p>
                    <a:p>
                      <a:pPr marL="342900" lvl="0" indent="-342900">
                        <a:lnSpc>
                          <a:spcPct val="115000"/>
                        </a:lnSpc>
                        <a:spcAft>
                          <a:spcPts val="1000"/>
                        </a:spcAft>
                        <a:buSzPts val="1000"/>
                        <a:buFont typeface="Symbol" panose="05050102010706020507"/>
                        <a:buChar char=""/>
                        <a:tabLst>
                          <a:tab pos="457200" algn="l"/>
                        </a:tabLst>
                      </a:pPr>
                      <a:r>
                        <a:rPr lang="en-IN" sz="1400" dirty="0">
                          <a:solidFill>
                            <a:srgbClr val="1E1E1C"/>
                          </a:solidFill>
                          <a:effectLst/>
                          <a:latin typeface="Times New Roman" panose="02020603050405020304" pitchFamily="18" charset="0"/>
                          <a:ea typeface="Times New Roman" panose="02020603050405020304"/>
                          <a:cs typeface="Times New Roman" panose="02020603050405020304" pitchFamily="18" charset="0"/>
                        </a:rPr>
                        <a:t>Amazon </a:t>
                      </a:r>
                      <a:r>
                        <a:rPr lang="en-IN" sz="1400" dirty="0" err="1">
                          <a:solidFill>
                            <a:srgbClr val="1E1E1C"/>
                          </a:solidFill>
                          <a:effectLst/>
                          <a:latin typeface="Times New Roman" panose="02020603050405020304" pitchFamily="18" charset="0"/>
                          <a:ea typeface="Times New Roman" panose="02020603050405020304"/>
                          <a:cs typeface="Times New Roman" panose="02020603050405020304" pitchFamily="18" charset="0"/>
                        </a:rPr>
                        <a:t>CloudFront</a:t>
                      </a:r>
                      <a:endParaRPr lang="en-IN" sz="1400" dirty="0">
                        <a:solidFill>
                          <a:srgbClr val="1E1E1C"/>
                        </a:solidFill>
                        <a:effectLst/>
                        <a:latin typeface="Times New Roman" panose="02020603050405020304" pitchFamily="18" charset="0"/>
                        <a:ea typeface="Calibri" panose="020F0502020204030204"/>
                        <a:cs typeface="Times New Roman" panose="02020603050405020304" pitchFamily="18" charset="0"/>
                      </a:endParaRPr>
                    </a:p>
                  </a:txBody>
                  <a:tcPr marL="9525" marR="9525" marT="9525" marB="9525"/>
                </a:tc>
                <a:extLst>
                  <a:ext uri="{0D108BD9-81ED-4DB2-BD59-A6C34878D82A}">
                    <a16:rowId xmlns:a16="http://schemas.microsoft.com/office/drawing/2014/main" val="10003"/>
                  </a:ext>
                </a:extLst>
              </a:tr>
            </a:tbl>
          </a:graphicData>
        </a:graphic>
      </p:graphicFrame>
      <p:sp>
        <p:nvSpPr>
          <p:cNvPr id="3" name="Rectangle 2"/>
          <p:cNvSpPr/>
          <p:nvPr/>
        </p:nvSpPr>
        <p:spPr>
          <a:xfrm>
            <a:off x="533400" y="304800"/>
            <a:ext cx="5215467" cy="461665"/>
          </a:xfrm>
          <a:prstGeom prst="rect">
            <a:avLst/>
          </a:prstGeom>
        </p:spPr>
        <p:txBody>
          <a:bodyPr wrap="none">
            <a:spAutoFit/>
          </a:bodyPr>
          <a:lstStyle/>
          <a:p>
            <a:r>
              <a:rPr lang="en-US" sz="2400" b="1" dirty="0">
                <a:solidFill>
                  <a:srgbClr val="FF0000"/>
                </a:solidFill>
              </a:rPr>
              <a:t>AWS services and service categories</a:t>
            </a:r>
            <a:endParaRPr lang="en-IN" sz="2400" b="1" dirty="0">
              <a:solidFill>
                <a:srgbClr val="FF0000"/>
              </a:solidFill>
            </a:endParaRPr>
          </a:p>
        </p:txBody>
      </p:sp>
    </p:spTree>
    <p:extLst>
      <p:ext uri="{BB962C8B-B14F-4D97-AF65-F5344CB8AC3E}">
        <p14:creationId xmlns:p14="http://schemas.microsoft.com/office/powerpoint/2010/main" val="1904326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504" y="908720"/>
            <a:ext cx="8928992" cy="5632311"/>
          </a:xfrm>
          <a:prstGeom prst="rect">
            <a:avLst/>
          </a:prstGeom>
        </p:spPr>
        <p:txBody>
          <a:bodyPr wrap="square">
            <a:spAutoFit/>
          </a:bodyPr>
          <a:lstStyle/>
          <a:p>
            <a:r>
              <a:rPr lang="en-US" b="1" dirty="0">
                <a:solidFill>
                  <a:srgbClr val="FF0000"/>
                </a:solidFill>
              </a:rPr>
              <a:t>History of AWS</a:t>
            </a:r>
          </a:p>
          <a:p>
            <a:r>
              <a:rPr lang="en-US" dirty="0">
                <a:solidFill>
                  <a:srgbClr val="7030A0"/>
                </a:solidFill>
              </a:rPr>
              <a:t>2002</a:t>
            </a:r>
            <a:r>
              <a:rPr lang="en-US" dirty="0"/>
              <a:t>- AWS services launched</a:t>
            </a:r>
          </a:p>
          <a:p>
            <a:endParaRPr lang="en-US" dirty="0"/>
          </a:p>
          <a:p>
            <a:r>
              <a:rPr lang="en-US" b="1" dirty="0">
                <a:solidFill>
                  <a:srgbClr val="7030A0"/>
                </a:solidFill>
              </a:rPr>
              <a:t>2003</a:t>
            </a:r>
            <a:r>
              <a:rPr lang="en-US" b="1" dirty="0"/>
              <a:t>:</a:t>
            </a:r>
            <a:r>
              <a:rPr lang="en-US" dirty="0"/>
              <a:t> In 2003, Chris Pinkham and Benjamin Black presented a paper on how Amazon's own internal infrastructure should look like. They suggested to sell it as a service and prepared a business case on it. They prepared a six-page document and had a look over it to proceed with it or not. They decided to proceed with the documentation.</a:t>
            </a:r>
          </a:p>
          <a:p>
            <a:endParaRPr lang="en-US" dirty="0"/>
          </a:p>
          <a:p>
            <a:r>
              <a:rPr lang="en-US" b="1" dirty="0">
                <a:solidFill>
                  <a:srgbClr val="7030A0"/>
                </a:solidFill>
              </a:rPr>
              <a:t>2004:</a:t>
            </a:r>
            <a:r>
              <a:rPr lang="en-US" dirty="0"/>
              <a:t> SQS stands for "Simple Queue Service" was officially launched in 2004. A team launched this service in Cape Town, South Africa.</a:t>
            </a:r>
          </a:p>
          <a:p>
            <a:endParaRPr lang="en-US" dirty="0"/>
          </a:p>
          <a:p>
            <a:r>
              <a:rPr lang="en-US" b="1" dirty="0">
                <a:solidFill>
                  <a:srgbClr val="7030A0"/>
                </a:solidFill>
              </a:rPr>
              <a:t>2006</a:t>
            </a:r>
            <a:r>
              <a:rPr lang="en-US" b="1" dirty="0"/>
              <a:t>:</a:t>
            </a:r>
            <a:r>
              <a:rPr lang="en-US" dirty="0"/>
              <a:t> AWS (Amazon Web Services) was officially launched.</a:t>
            </a:r>
          </a:p>
          <a:p>
            <a:r>
              <a:rPr lang="en-US" b="1" dirty="0">
                <a:solidFill>
                  <a:srgbClr val="7030A0"/>
                </a:solidFill>
              </a:rPr>
              <a:t>2007:</a:t>
            </a:r>
            <a:r>
              <a:rPr lang="en-US" dirty="0"/>
              <a:t> In 2007, over 180,000 developers had signed up for the AWS.</a:t>
            </a:r>
          </a:p>
          <a:p>
            <a:endParaRPr lang="en-US" dirty="0"/>
          </a:p>
          <a:p>
            <a:r>
              <a:rPr lang="en-US" b="1" dirty="0">
                <a:solidFill>
                  <a:srgbClr val="7030A0"/>
                </a:solidFill>
              </a:rPr>
              <a:t>2010:</a:t>
            </a:r>
            <a:r>
              <a:rPr lang="en-US" dirty="0"/>
              <a:t> In 2010, amazon.com retail web services were moved to the AWS, i.e., amazon.com is now running on AWS.</a:t>
            </a:r>
          </a:p>
          <a:p>
            <a:endParaRPr lang="en-US" dirty="0"/>
          </a:p>
          <a:p>
            <a:r>
              <a:rPr lang="en-US" b="1" dirty="0">
                <a:solidFill>
                  <a:srgbClr val="7030A0"/>
                </a:solidFill>
              </a:rPr>
              <a:t>2011:</a:t>
            </a:r>
            <a:r>
              <a:rPr lang="en-US" dirty="0"/>
              <a:t> AWS suffered from some major problems. Some parts of volume of EBS (Elastic Block Store) was stuck and were unable to read and write requests. It took two days for the problem to get resolved.</a:t>
            </a:r>
          </a:p>
        </p:txBody>
      </p:sp>
    </p:spTree>
    <p:extLst>
      <p:ext uri="{BB962C8B-B14F-4D97-AF65-F5344CB8AC3E}">
        <p14:creationId xmlns:p14="http://schemas.microsoft.com/office/powerpoint/2010/main" val="2989992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228600" y="2209800"/>
          <a:ext cx="8229600" cy="2248145"/>
        </p:xfrm>
        <a:graphic>
          <a:graphicData uri="http://schemas.openxmlformats.org/drawingml/2006/table">
            <a:tbl>
              <a:tblPr firstRow="1" firstCol="1" bandRow="1">
                <a:tableStyleId>{5C22544A-7EE6-4342-B048-85BDC9FD1C3A}</a:tableStyleId>
              </a:tblPr>
              <a:tblGrid>
                <a:gridCol w="11430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gridCol w="1905000">
                  <a:extLst>
                    <a:ext uri="{9D8B030D-6E8A-4147-A177-3AD203B41FA5}">
                      <a16:colId xmlns:a16="http://schemas.microsoft.com/office/drawing/2014/main" val="20002"/>
                    </a:ext>
                  </a:extLst>
                </a:gridCol>
              </a:tblGrid>
              <a:tr h="1014262">
                <a:tc>
                  <a:txBody>
                    <a:bodyPr/>
                    <a:lstStyle/>
                    <a:p>
                      <a:pPr>
                        <a:lnSpc>
                          <a:spcPct val="115000"/>
                        </a:lnSpc>
                        <a:spcAft>
                          <a:spcPts val="0"/>
                        </a:spcAft>
                      </a:pPr>
                      <a:r>
                        <a:rPr lang="en-IN" sz="1400" dirty="0">
                          <a:effectLst/>
                          <a:latin typeface="Times New Roman" panose="02020603050405020304" pitchFamily="18" charset="0"/>
                          <a:cs typeface="Times New Roman" panose="02020603050405020304" pitchFamily="18" charset="0"/>
                        </a:rPr>
                        <a:t>Analytics</a:t>
                      </a:r>
                      <a:endParaRPr lang="en-IN" sz="1400" dirty="0">
                        <a:effectLst/>
                        <a:latin typeface="Times New Roman" panose="02020603050405020304" pitchFamily="18" charset="0"/>
                        <a:ea typeface="Calibri" panose="020F0502020204030204"/>
                        <a:cs typeface="Times New Roman" panose="02020603050405020304" pitchFamily="18" charset="0"/>
                      </a:endParaRPr>
                    </a:p>
                  </a:txBody>
                  <a:tcPr marL="9024" marR="9024" marT="9024" marB="9024"/>
                </a:tc>
                <a:tc>
                  <a:txBody>
                    <a:bodyPr/>
                    <a:lstStyle/>
                    <a:p>
                      <a:pPr>
                        <a:lnSpc>
                          <a:spcPct val="115000"/>
                        </a:lnSpc>
                        <a:spcAft>
                          <a:spcPts val="0"/>
                        </a:spcAft>
                      </a:pPr>
                      <a:r>
                        <a:rPr lang="en-IN" sz="1400" dirty="0">
                          <a:effectLst/>
                          <a:latin typeface="Times New Roman" panose="02020603050405020304" pitchFamily="18" charset="0"/>
                          <a:cs typeface="Times New Roman" panose="02020603050405020304" pitchFamily="18" charset="0"/>
                        </a:rPr>
                        <a:t>Analytics services enable you to transform raw data into meaningful information. They help you collect, visualize, and </a:t>
                      </a:r>
                      <a:r>
                        <a:rPr lang="en-IN" sz="1400" dirty="0" err="1">
                          <a:effectLst/>
                          <a:latin typeface="Times New Roman" panose="02020603050405020304" pitchFamily="18" charset="0"/>
                          <a:cs typeface="Times New Roman" panose="02020603050405020304" pitchFamily="18" charset="0"/>
                        </a:rPr>
                        <a:t>analyze</a:t>
                      </a:r>
                      <a:r>
                        <a:rPr lang="en-IN" sz="1400" dirty="0">
                          <a:effectLst/>
                          <a:latin typeface="Times New Roman" panose="02020603050405020304" pitchFamily="18" charset="0"/>
                          <a:cs typeface="Times New Roman" panose="02020603050405020304" pitchFamily="18" charset="0"/>
                        </a:rPr>
                        <a:t> your data to get the answers you need to run your business.</a:t>
                      </a:r>
                      <a:endParaRPr lang="en-IN" sz="1400" dirty="0">
                        <a:effectLst/>
                        <a:latin typeface="Times New Roman" panose="02020603050405020304" pitchFamily="18" charset="0"/>
                        <a:ea typeface="Calibri" panose="020F0502020204030204"/>
                        <a:cs typeface="Times New Roman" panose="02020603050405020304" pitchFamily="18" charset="0"/>
                      </a:endParaRPr>
                    </a:p>
                  </a:txBody>
                  <a:tcPr marL="9024" marR="9024" marT="9024" marB="9024"/>
                </a:tc>
                <a:tc>
                  <a:txBody>
                    <a:bodyPr/>
                    <a:lstStyle/>
                    <a:p>
                      <a:pPr marL="342900" lvl="0" indent="-342900">
                        <a:lnSpc>
                          <a:spcPct val="115000"/>
                        </a:lnSpc>
                        <a:spcAft>
                          <a:spcPts val="1000"/>
                        </a:spcAft>
                        <a:buSzPts val="1000"/>
                        <a:buFont typeface="Symbol" panose="05050102010706020507"/>
                        <a:buChar char=""/>
                        <a:tabLst>
                          <a:tab pos="457200" algn="l"/>
                        </a:tabLst>
                      </a:pPr>
                      <a:r>
                        <a:rPr lang="en-IN" sz="1400">
                          <a:effectLst/>
                          <a:latin typeface="Times New Roman" panose="02020603050405020304" pitchFamily="18" charset="0"/>
                          <a:cs typeface="Times New Roman" panose="02020603050405020304" pitchFamily="18" charset="0"/>
                        </a:rPr>
                        <a:t>Amazon Athena</a:t>
                      </a:r>
                    </a:p>
                    <a:p>
                      <a:pPr marL="342900" lvl="0" indent="-342900">
                        <a:lnSpc>
                          <a:spcPct val="115000"/>
                        </a:lnSpc>
                        <a:spcAft>
                          <a:spcPts val="1000"/>
                        </a:spcAft>
                        <a:buSzPts val="1000"/>
                        <a:buFont typeface="Symbol" panose="05050102010706020507"/>
                        <a:buChar char=""/>
                        <a:tabLst>
                          <a:tab pos="457200" algn="l"/>
                        </a:tabLst>
                      </a:pPr>
                      <a:r>
                        <a:rPr lang="en-IN" sz="1400">
                          <a:effectLst/>
                          <a:latin typeface="Times New Roman" panose="02020603050405020304" pitchFamily="18" charset="0"/>
                          <a:cs typeface="Times New Roman" panose="02020603050405020304" pitchFamily="18" charset="0"/>
                        </a:rPr>
                        <a:t>Amazon Redshift</a:t>
                      </a:r>
                    </a:p>
                    <a:p>
                      <a:pPr marL="342900" lvl="0" indent="-342900">
                        <a:lnSpc>
                          <a:spcPct val="115000"/>
                        </a:lnSpc>
                        <a:spcAft>
                          <a:spcPts val="1000"/>
                        </a:spcAft>
                        <a:buSzPts val="1000"/>
                        <a:buFont typeface="Symbol" panose="05050102010706020507"/>
                        <a:buChar char=""/>
                        <a:tabLst>
                          <a:tab pos="457200" algn="l"/>
                        </a:tabLst>
                      </a:pPr>
                      <a:r>
                        <a:rPr lang="en-IN" sz="1400">
                          <a:effectLst/>
                          <a:latin typeface="Times New Roman" panose="02020603050405020304" pitchFamily="18" charset="0"/>
                          <a:cs typeface="Times New Roman" panose="02020603050405020304" pitchFamily="18" charset="0"/>
                        </a:rPr>
                        <a:t>Amazon Kinesis</a:t>
                      </a:r>
                      <a:endParaRPr lang="en-IN" sz="1400">
                        <a:solidFill>
                          <a:srgbClr val="1E1E1C"/>
                        </a:solidFill>
                        <a:effectLst/>
                        <a:latin typeface="Times New Roman" panose="02020603050405020304" pitchFamily="18" charset="0"/>
                        <a:ea typeface="Calibri" panose="020F0502020204030204"/>
                        <a:cs typeface="Times New Roman" panose="02020603050405020304" pitchFamily="18" charset="0"/>
                      </a:endParaRPr>
                    </a:p>
                  </a:txBody>
                  <a:tcPr marL="9024" marR="9024" marT="9024" marB="9024"/>
                </a:tc>
                <a:extLst>
                  <a:ext uri="{0D108BD9-81ED-4DB2-BD59-A6C34878D82A}">
                    <a16:rowId xmlns:a16="http://schemas.microsoft.com/office/drawing/2014/main" val="10000"/>
                  </a:ext>
                </a:extLst>
              </a:tr>
              <a:tr h="1014262">
                <a:tc>
                  <a:txBody>
                    <a:bodyPr/>
                    <a:lstStyle/>
                    <a:p>
                      <a:pPr>
                        <a:lnSpc>
                          <a:spcPct val="115000"/>
                        </a:lnSpc>
                        <a:spcAft>
                          <a:spcPts val="0"/>
                        </a:spcAft>
                      </a:pPr>
                      <a:r>
                        <a:rPr lang="en-IN" sz="1400">
                          <a:effectLst/>
                          <a:latin typeface="Times New Roman" panose="02020603050405020304" pitchFamily="18" charset="0"/>
                          <a:cs typeface="Times New Roman" panose="02020603050405020304" pitchFamily="18" charset="0"/>
                        </a:rPr>
                        <a:t>AWS Cost Management</a:t>
                      </a:r>
                      <a:endParaRPr lang="en-IN" sz="1400">
                        <a:effectLst/>
                        <a:latin typeface="Times New Roman" panose="02020603050405020304" pitchFamily="18" charset="0"/>
                        <a:ea typeface="Calibri" panose="020F0502020204030204"/>
                        <a:cs typeface="Times New Roman" panose="02020603050405020304" pitchFamily="18" charset="0"/>
                      </a:endParaRPr>
                    </a:p>
                  </a:txBody>
                  <a:tcPr marL="9024" marR="9024" marT="9024" marB="9024"/>
                </a:tc>
                <a:tc>
                  <a:txBody>
                    <a:bodyPr/>
                    <a:lstStyle/>
                    <a:p>
                      <a:pPr>
                        <a:lnSpc>
                          <a:spcPct val="115000"/>
                        </a:lnSpc>
                        <a:spcAft>
                          <a:spcPts val="0"/>
                        </a:spcAft>
                      </a:pPr>
                      <a:r>
                        <a:rPr lang="en-IN" sz="1400" dirty="0">
                          <a:effectLst/>
                          <a:latin typeface="Times New Roman" panose="02020603050405020304" pitchFamily="18" charset="0"/>
                          <a:cs typeface="Times New Roman" panose="02020603050405020304" pitchFamily="18" charset="0"/>
                        </a:rPr>
                        <a:t>Use these services to access information about your costs and usage, organize your costs across business lines, understand cost drivers and usage trends, set budgets, and optimize your AWS usage.</a:t>
                      </a:r>
                      <a:endParaRPr lang="en-IN" sz="1400" dirty="0">
                        <a:effectLst/>
                        <a:latin typeface="Times New Roman" panose="02020603050405020304" pitchFamily="18" charset="0"/>
                        <a:ea typeface="Calibri" panose="020F0502020204030204"/>
                        <a:cs typeface="Times New Roman" panose="02020603050405020304" pitchFamily="18" charset="0"/>
                      </a:endParaRPr>
                    </a:p>
                  </a:txBody>
                  <a:tcPr marL="9024" marR="9024" marT="9024" marB="9024"/>
                </a:tc>
                <a:tc>
                  <a:txBody>
                    <a:bodyPr/>
                    <a:lstStyle/>
                    <a:p>
                      <a:pPr marL="342900" lvl="0" indent="-342900">
                        <a:lnSpc>
                          <a:spcPct val="115000"/>
                        </a:lnSpc>
                        <a:spcAft>
                          <a:spcPts val="1000"/>
                        </a:spcAft>
                        <a:buSzPts val="1000"/>
                        <a:buFont typeface="Symbol" panose="05050102010706020507"/>
                        <a:buChar char=""/>
                        <a:tabLst>
                          <a:tab pos="457200" algn="l"/>
                        </a:tabLst>
                      </a:pPr>
                      <a:r>
                        <a:rPr lang="en-IN" sz="1400" dirty="0">
                          <a:effectLst/>
                          <a:latin typeface="Times New Roman" panose="02020603050405020304" pitchFamily="18" charset="0"/>
                          <a:cs typeface="Times New Roman" panose="02020603050405020304" pitchFamily="18" charset="0"/>
                        </a:rPr>
                        <a:t>AWS Cost Explorer</a:t>
                      </a:r>
                    </a:p>
                    <a:p>
                      <a:pPr marL="342900" lvl="0" indent="-342900">
                        <a:lnSpc>
                          <a:spcPct val="115000"/>
                        </a:lnSpc>
                        <a:spcAft>
                          <a:spcPts val="1000"/>
                        </a:spcAft>
                        <a:buSzPts val="1000"/>
                        <a:buFont typeface="Symbol" panose="05050102010706020507"/>
                        <a:buChar char=""/>
                        <a:tabLst>
                          <a:tab pos="457200" algn="l"/>
                        </a:tabLst>
                      </a:pPr>
                      <a:r>
                        <a:rPr lang="en-IN" sz="1400" dirty="0">
                          <a:effectLst/>
                          <a:latin typeface="Times New Roman" panose="02020603050405020304" pitchFamily="18" charset="0"/>
                          <a:cs typeface="Times New Roman" panose="02020603050405020304" pitchFamily="18" charset="0"/>
                        </a:rPr>
                        <a:t>AWS Budgets</a:t>
                      </a:r>
                    </a:p>
                    <a:p>
                      <a:pPr marL="342900" lvl="0" indent="-342900">
                        <a:lnSpc>
                          <a:spcPct val="115000"/>
                        </a:lnSpc>
                        <a:spcAft>
                          <a:spcPts val="1000"/>
                        </a:spcAft>
                        <a:buSzPts val="1000"/>
                        <a:buFont typeface="Symbol" panose="05050102010706020507"/>
                        <a:buChar char=""/>
                        <a:tabLst>
                          <a:tab pos="457200" algn="l"/>
                        </a:tabLst>
                      </a:pPr>
                      <a:r>
                        <a:rPr lang="en-IN" sz="1400" dirty="0">
                          <a:effectLst/>
                          <a:latin typeface="Times New Roman" panose="02020603050405020304" pitchFamily="18" charset="0"/>
                          <a:cs typeface="Times New Roman" panose="02020603050405020304" pitchFamily="18" charset="0"/>
                        </a:rPr>
                        <a:t>AWS Cost and Usage Report</a:t>
                      </a:r>
                      <a:endParaRPr lang="en-IN" sz="1400" dirty="0">
                        <a:solidFill>
                          <a:srgbClr val="1E1E1C"/>
                        </a:solidFill>
                        <a:effectLst/>
                        <a:latin typeface="Times New Roman" panose="02020603050405020304" pitchFamily="18" charset="0"/>
                        <a:ea typeface="Calibri" panose="020F0502020204030204"/>
                        <a:cs typeface="Times New Roman" panose="02020603050405020304" pitchFamily="18" charset="0"/>
                      </a:endParaRPr>
                    </a:p>
                  </a:txBody>
                  <a:tcPr marL="9024" marR="9024" marT="9024" marB="9024"/>
                </a:tc>
                <a:extLst>
                  <a:ext uri="{0D108BD9-81ED-4DB2-BD59-A6C34878D82A}">
                    <a16:rowId xmlns:a16="http://schemas.microsoft.com/office/drawing/2014/main" val="10001"/>
                  </a:ext>
                </a:extLst>
              </a:tr>
            </a:tbl>
          </a:graphicData>
        </a:graphic>
      </p:graphicFrame>
      <p:graphicFrame>
        <p:nvGraphicFramePr>
          <p:cNvPr id="3" name="Table 2"/>
          <p:cNvGraphicFramePr>
            <a:graphicFrameLocks noGrp="1"/>
          </p:cNvGraphicFramePr>
          <p:nvPr/>
        </p:nvGraphicFramePr>
        <p:xfrm>
          <a:off x="228600" y="381000"/>
          <a:ext cx="8229600" cy="1821434"/>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gridCol w="1905000">
                  <a:extLst>
                    <a:ext uri="{9D8B030D-6E8A-4147-A177-3AD203B41FA5}">
                      <a16:colId xmlns:a16="http://schemas.microsoft.com/office/drawing/2014/main" val="20002"/>
                    </a:ext>
                  </a:extLst>
                </a:gridCol>
              </a:tblGrid>
              <a:tr h="1821434">
                <a:tc>
                  <a:txBody>
                    <a:bodyPr/>
                    <a:lstStyle/>
                    <a:p>
                      <a:pPr>
                        <a:lnSpc>
                          <a:spcPct val="115000"/>
                        </a:lnSpc>
                        <a:spcAft>
                          <a:spcPts val="0"/>
                        </a:spcAft>
                      </a:pPr>
                      <a:r>
                        <a:rPr lang="en-IN" sz="1400" dirty="0">
                          <a:solidFill>
                            <a:schemeClr val="bg1"/>
                          </a:solidFill>
                          <a:effectLst/>
                          <a:latin typeface="Times New Roman" panose="02020603050405020304" pitchFamily="18" charset="0"/>
                          <a:ea typeface="Times New Roman" panose="02020603050405020304"/>
                          <a:cs typeface="Times New Roman" panose="02020603050405020304" pitchFamily="18" charset="0"/>
                        </a:rPr>
                        <a:t>Database</a:t>
                      </a:r>
                      <a:endParaRPr lang="en-IN" sz="1400" dirty="0">
                        <a:solidFill>
                          <a:schemeClr val="bg1"/>
                        </a:solidFill>
                        <a:effectLst/>
                        <a:latin typeface="Times New Roman" panose="02020603050405020304" pitchFamily="18" charset="0"/>
                        <a:ea typeface="Calibri" panose="020F0502020204030204"/>
                        <a:cs typeface="Times New Roman" panose="02020603050405020304" pitchFamily="18" charset="0"/>
                      </a:endParaRPr>
                    </a:p>
                  </a:txBody>
                  <a:tcPr marL="9525" marR="9525" marT="9525" marB="9525"/>
                </a:tc>
                <a:tc>
                  <a:txBody>
                    <a:bodyPr/>
                    <a:lstStyle/>
                    <a:p>
                      <a:pPr>
                        <a:lnSpc>
                          <a:spcPct val="115000"/>
                        </a:lnSpc>
                        <a:spcAft>
                          <a:spcPts val="0"/>
                        </a:spcAft>
                      </a:pPr>
                      <a:r>
                        <a:rPr lang="en-IN" sz="1400" dirty="0">
                          <a:solidFill>
                            <a:schemeClr val="bg1"/>
                          </a:solidFill>
                          <a:effectLst/>
                          <a:latin typeface="Times New Roman" panose="02020603050405020304" pitchFamily="18" charset="0"/>
                          <a:ea typeface="Times New Roman" panose="02020603050405020304"/>
                          <a:cs typeface="Times New Roman" panose="02020603050405020304" pitchFamily="18" charset="0"/>
                        </a:rPr>
                        <a:t>Database services range from relational databases that are easy to set up and operate, to </a:t>
                      </a:r>
                      <a:r>
                        <a:rPr lang="en-IN" sz="1400" dirty="0" err="1">
                          <a:solidFill>
                            <a:schemeClr val="bg1"/>
                          </a:solidFill>
                          <a:effectLst/>
                          <a:latin typeface="Times New Roman" panose="02020603050405020304" pitchFamily="18" charset="0"/>
                          <a:ea typeface="Times New Roman" panose="02020603050405020304"/>
                          <a:cs typeface="Times New Roman" panose="02020603050405020304" pitchFamily="18" charset="0"/>
                        </a:rPr>
                        <a:t>NoSQL</a:t>
                      </a:r>
                      <a:r>
                        <a:rPr lang="en-IN" sz="1400" dirty="0">
                          <a:solidFill>
                            <a:schemeClr val="bg1"/>
                          </a:solidFill>
                          <a:effectLst/>
                          <a:latin typeface="Times New Roman" panose="02020603050405020304" pitchFamily="18" charset="0"/>
                          <a:ea typeface="Times New Roman" panose="02020603050405020304"/>
                          <a:cs typeface="Times New Roman" panose="02020603050405020304" pitchFamily="18" charset="0"/>
                        </a:rPr>
                        <a:t> databases built for higher demand and low latency—AWS offers a solution for all database needs.</a:t>
                      </a:r>
                      <a:endParaRPr lang="en-IN" sz="1400" dirty="0">
                        <a:solidFill>
                          <a:schemeClr val="bg1"/>
                        </a:solidFill>
                        <a:effectLst/>
                        <a:latin typeface="Times New Roman" panose="02020603050405020304" pitchFamily="18" charset="0"/>
                        <a:ea typeface="Calibri" panose="020F0502020204030204"/>
                        <a:cs typeface="Times New Roman" panose="02020603050405020304" pitchFamily="18" charset="0"/>
                      </a:endParaRPr>
                    </a:p>
                  </a:txBody>
                  <a:tcPr marL="9525" marR="9525" marT="9525" marB="9525"/>
                </a:tc>
                <a:tc>
                  <a:txBody>
                    <a:bodyPr/>
                    <a:lstStyle/>
                    <a:p>
                      <a:pPr marL="342900" lvl="0" indent="-342900">
                        <a:lnSpc>
                          <a:spcPct val="115000"/>
                        </a:lnSpc>
                        <a:spcAft>
                          <a:spcPts val="1000"/>
                        </a:spcAft>
                        <a:buSzPts val="1000"/>
                        <a:buFont typeface="Symbol" panose="05050102010706020507"/>
                        <a:buChar char=""/>
                        <a:tabLst>
                          <a:tab pos="457200" algn="l"/>
                        </a:tabLst>
                      </a:pPr>
                      <a:r>
                        <a:rPr lang="en-IN" sz="1400" dirty="0">
                          <a:solidFill>
                            <a:schemeClr val="bg1"/>
                          </a:solidFill>
                          <a:effectLst/>
                          <a:latin typeface="Times New Roman" panose="02020603050405020304" pitchFamily="18" charset="0"/>
                          <a:ea typeface="Times New Roman" panose="02020603050405020304"/>
                          <a:cs typeface="Times New Roman" panose="02020603050405020304" pitchFamily="18" charset="0"/>
                        </a:rPr>
                        <a:t>Amazon Aurora</a:t>
                      </a:r>
                      <a:endParaRPr lang="en-IN" sz="1400" dirty="0">
                        <a:solidFill>
                          <a:schemeClr val="bg1"/>
                        </a:solidFill>
                        <a:effectLst/>
                        <a:latin typeface="Times New Roman" panose="02020603050405020304" pitchFamily="18" charset="0"/>
                        <a:ea typeface="Calibri" panose="020F0502020204030204"/>
                        <a:cs typeface="Times New Roman" panose="02020603050405020304" pitchFamily="18" charset="0"/>
                      </a:endParaRPr>
                    </a:p>
                    <a:p>
                      <a:pPr marL="342900" lvl="0" indent="-342900">
                        <a:lnSpc>
                          <a:spcPct val="115000"/>
                        </a:lnSpc>
                        <a:spcAft>
                          <a:spcPts val="1000"/>
                        </a:spcAft>
                        <a:buSzPts val="1000"/>
                        <a:buFont typeface="Symbol" panose="05050102010706020507"/>
                        <a:buChar char=""/>
                        <a:tabLst>
                          <a:tab pos="457200" algn="l"/>
                        </a:tabLst>
                      </a:pPr>
                      <a:r>
                        <a:rPr lang="en-IN" sz="1400" dirty="0">
                          <a:solidFill>
                            <a:schemeClr val="bg1"/>
                          </a:solidFill>
                          <a:effectLst/>
                          <a:latin typeface="Times New Roman" panose="02020603050405020304" pitchFamily="18" charset="0"/>
                          <a:ea typeface="Times New Roman" panose="02020603050405020304"/>
                          <a:cs typeface="Times New Roman" panose="02020603050405020304" pitchFamily="18" charset="0"/>
                        </a:rPr>
                        <a:t>Amazon Relational Database Service (Amazon RDS)</a:t>
                      </a:r>
                      <a:endParaRPr lang="en-IN" sz="1400" dirty="0">
                        <a:solidFill>
                          <a:schemeClr val="bg1"/>
                        </a:solidFill>
                        <a:effectLst/>
                        <a:latin typeface="Times New Roman" panose="02020603050405020304" pitchFamily="18" charset="0"/>
                        <a:ea typeface="Calibri" panose="020F0502020204030204"/>
                        <a:cs typeface="Times New Roman" panose="02020603050405020304" pitchFamily="18" charset="0"/>
                      </a:endParaRPr>
                    </a:p>
                    <a:p>
                      <a:pPr marL="342900" lvl="0" indent="-342900">
                        <a:lnSpc>
                          <a:spcPct val="115000"/>
                        </a:lnSpc>
                        <a:spcAft>
                          <a:spcPts val="1000"/>
                        </a:spcAft>
                        <a:buSzPts val="1000"/>
                        <a:buFont typeface="Symbol" panose="05050102010706020507"/>
                        <a:buChar char=""/>
                        <a:tabLst>
                          <a:tab pos="457200" algn="l"/>
                        </a:tabLst>
                      </a:pPr>
                      <a:r>
                        <a:rPr lang="en-IN" sz="1400" dirty="0">
                          <a:solidFill>
                            <a:schemeClr val="bg1"/>
                          </a:solidFill>
                          <a:effectLst/>
                          <a:latin typeface="Times New Roman" panose="02020603050405020304" pitchFamily="18" charset="0"/>
                          <a:ea typeface="Times New Roman" panose="02020603050405020304"/>
                          <a:cs typeface="Times New Roman" panose="02020603050405020304" pitchFamily="18" charset="0"/>
                        </a:rPr>
                        <a:t>Amazon </a:t>
                      </a:r>
                      <a:r>
                        <a:rPr lang="en-IN" sz="1400" dirty="0" err="1">
                          <a:solidFill>
                            <a:schemeClr val="bg1"/>
                          </a:solidFill>
                          <a:effectLst/>
                          <a:latin typeface="Times New Roman" panose="02020603050405020304" pitchFamily="18" charset="0"/>
                          <a:ea typeface="Times New Roman" panose="02020603050405020304"/>
                          <a:cs typeface="Times New Roman" panose="02020603050405020304" pitchFamily="18" charset="0"/>
                        </a:rPr>
                        <a:t>DynamoDB</a:t>
                      </a:r>
                      <a:endParaRPr lang="en-IN" sz="1400" dirty="0">
                        <a:solidFill>
                          <a:schemeClr val="bg1"/>
                        </a:solidFill>
                        <a:effectLst/>
                        <a:latin typeface="Times New Roman" panose="02020603050405020304" pitchFamily="18" charset="0"/>
                        <a:ea typeface="Calibri" panose="020F0502020204030204"/>
                        <a:cs typeface="Times New Roman" panose="02020603050405020304" pitchFamily="18" charset="0"/>
                      </a:endParaRPr>
                    </a:p>
                  </a:txBody>
                  <a:tcPr marL="9525" marR="9525" marT="9525" marB="9525"/>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555392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76200" y="2133600"/>
          <a:ext cx="8229600" cy="1851611"/>
        </p:xfrm>
        <a:graphic>
          <a:graphicData uri="http://schemas.openxmlformats.org/drawingml/2006/table">
            <a:tbl>
              <a:tblPr firstRow="1" firstCol="1" bandRow="1">
                <a:tableStyleId>{5C22544A-7EE6-4342-B048-85BDC9FD1C3A}</a:tableStyleId>
              </a:tblPr>
              <a:tblGrid>
                <a:gridCol w="1143000">
                  <a:extLst>
                    <a:ext uri="{9D8B030D-6E8A-4147-A177-3AD203B41FA5}">
                      <a16:colId xmlns:a16="http://schemas.microsoft.com/office/drawing/2014/main" val="20000"/>
                    </a:ext>
                  </a:extLst>
                </a:gridCol>
                <a:gridCol w="50292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1175967">
                <a:tc>
                  <a:txBody>
                    <a:bodyPr/>
                    <a:lstStyle/>
                    <a:p>
                      <a:pPr>
                        <a:lnSpc>
                          <a:spcPct val="115000"/>
                        </a:lnSpc>
                        <a:spcAft>
                          <a:spcPts val="0"/>
                        </a:spcAft>
                      </a:pPr>
                      <a:r>
                        <a:rPr lang="en-IN" sz="1400" dirty="0">
                          <a:effectLst/>
                          <a:latin typeface="Times New Roman" panose="02020603050405020304" pitchFamily="18" charset="0"/>
                          <a:cs typeface="Times New Roman" panose="02020603050405020304" pitchFamily="18" charset="0"/>
                        </a:rPr>
                        <a:t>Security, Identity &amp; Compliance</a:t>
                      </a:r>
                      <a:endParaRPr lang="en-IN" sz="1400" dirty="0">
                        <a:effectLst/>
                        <a:latin typeface="Times New Roman" panose="02020603050405020304" pitchFamily="18" charset="0"/>
                        <a:ea typeface="Calibri" panose="020F0502020204030204"/>
                        <a:cs typeface="Times New Roman" panose="02020603050405020304" pitchFamily="18" charset="0"/>
                      </a:endParaRPr>
                    </a:p>
                  </a:txBody>
                  <a:tcPr marL="9024" marR="9024" marT="9024" marB="9024"/>
                </a:tc>
                <a:tc>
                  <a:txBody>
                    <a:bodyPr/>
                    <a:lstStyle/>
                    <a:p>
                      <a:pPr>
                        <a:lnSpc>
                          <a:spcPct val="115000"/>
                        </a:lnSpc>
                        <a:spcAft>
                          <a:spcPts val="0"/>
                        </a:spcAft>
                      </a:pPr>
                      <a:r>
                        <a:rPr lang="en-IN" sz="1400" dirty="0">
                          <a:effectLst/>
                          <a:latin typeface="Times New Roman" panose="02020603050405020304" pitchFamily="18" charset="0"/>
                          <a:cs typeface="Times New Roman" panose="02020603050405020304" pitchFamily="18" charset="0"/>
                        </a:rPr>
                        <a:t>These services provide tools to achieve compliance and protect your infrastructure and data from both internal and external threats and exposures.</a:t>
                      </a:r>
                      <a:endParaRPr lang="en-IN" sz="1400" dirty="0">
                        <a:effectLst/>
                        <a:latin typeface="Times New Roman" panose="02020603050405020304" pitchFamily="18" charset="0"/>
                        <a:ea typeface="Calibri" panose="020F0502020204030204"/>
                        <a:cs typeface="Times New Roman" panose="02020603050405020304" pitchFamily="18" charset="0"/>
                      </a:endParaRPr>
                    </a:p>
                  </a:txBody>
                  <a:tcPr marL="9024" marR="9024" marT="9024" marB="9024"/>
                </a:tc>
                <a:tc>
                  <a:txBody>
                    <a:bodyPr/>
                    <a:lstStyle/>
                    <a:p>
                      <a:pPr marL="342900" lvl="0" indent="-342900">
                        <a:lnSpc>
                          <a:spcPct val="115000"/>
                        </a:lnSpc>
                        <a:spcAft>
                          <a:spcPts val="1000"/>
                        </a:spcAft>
                        <a:buSzPts val="1000"/>
                        <a:buFont typeface="Symbol" panose="05050102010706020507"/>
                        <a:buChar char=""/>
                        <a:tabLst>
                          <a:tab pos="457200" algn="l"/>
                        </a:tabLst>
                      </a:pPr>
                      <a:r>
                        <a:rPr lang="en-IN" sz="1400" dirty="0">
                          <a:effectLst/>
                          <a:latin typeface="Times New Roman" panose="02020603050405020304" pitchFamily="18" charset="0"/>
                          <a:cs typeface="Times New Roman" panose="02020603050405020304" pitchFamily="18" charset="0"/>
                        </a:rPr>
                        <a:t>AWS Identity and Access Management (IAM)</a:t>
                      </a:r>
                    </a:p>
                    <a:p>
                      <a:pPr marL="342900" lvl="0" indent="-342900">
                        <a:lnSpc>
                          <a:spcPct val="115000"/>
                        </a:lnSpc>
                        <a:spcAft>
                          <a:spcPts val="1000"/>
                        </a:spcAft>
                        <a:buSzPts val="1000"/>
                        <a:buFont typeface="Symbol" panose="05050102010706020507"/>
                        <a:buChar char=""/>
                        <a:tabLst>
                          <a:tab pos="457200" algn="l"/>
                        </a:tabLst>
                      </a:pPr>
                      <a:r>
                        <a:rPr lang="en-IN" sz="1400" dirty="0">
                          <a:effectLst/>
                          <a:latin typeface="Times New Roman" panose="02020603050405020304" pitchFamily="18" charset="0"/>
                          <a:cs typeface="Times New Roman" panose="02020603050405020304" pitchFamily="18" charset="0"/>
                        </a:rPr>
                        <a:t>Amazon Inspector</a:t>
                      </a:r>
                    </a:p>
                    <a:p>
                      <a:pPr marL="342900" lvl="0" indent="-342900">
                        <a:lnSpc>
                          <a:spcPct val="115000"/>
                        </a:lnSpc>
                        <a:spcAft>
                          <a:spcPts val="1000"/>
                        </a:spcAft>
                        <a:buSzPts val="1000"/>
                        <a:buFont typeface="Symbol" panose="05050102010706020507"/>
                        <a:buChar char=""/>
                        <a:tabLst>
                          <a:tab pos="457200" algn="l"/>
                        </a:tabLst>
                      </a:pPr>
                      <a:r>
                        <a:rPr lang="en-IN" sz="1400" dirty="0">
                          <a:effectLst/>
                          <a:latin typeface="Times New Roman" panose="02020603050405020304" pitchFamily="18" charset="0"/>
                          <a:cs typeface="Times New Roman" panose="02020603050405020304" pitchFamily="18" charset="0"/>
                        </a:rPr>
                        <a:t>AWS Shield</a:t>
                      </a:r>
                    </a:p>
                    <a:p>
                      <a:pPr marL="342900" lvl="0" indent="-342900">
                        <a:lnSpc>
                          <a:spcPct val="115000"/>
                        </a:lnSpc>
                        <a:spcAft>
                          <a:spcPts val="1000"/>
                        </a:spcAft>
                        <a:buSzPts val="1000"/>
                        <a:buFont typeface="Symbol" panose="05050102010706020507"/>
                        <a:buChar char=""/>
                        <a:tabLst>
                          <a:tab pos="457200" algn="l"/>
                        </a:tabLst>
                      </a:pPr>
                      <a:r>
                        <a:rPr lang="en-IN" sz="1400" dirty="0">
                          <a:effectLst/>
                          <a:latin typeface="Times New Roman" panose="02020603050405020304" pitchFamily="18" charset="0"/>
                          <a:cs typeface="Times New Roman" panose="02020603050405020304" pitchFamily="18" charset="0"/>
                        </a:rPr>
                        <a:t>AWS Security Hub</a:t>
                      </a:r>
                      <a:endParaRPr lang="en-IN" sz="1400" dirty="0">
                        <a:solidFill>
                          <a:srgbClr val="1E1E1C"/>
                        </a:solidFill>
                        <a:effectLst/>
                        <a:latin typeface="Times New Roman" panose="02020603050405020304" pitchFamily="18" charset="0"/>
                        <a:ea typeface="Calibri" panose="020F0502020204030204"/>
                        <a:cs typeface="Times New Roman" panose="02020603050405020304" pitchFamily="18" charset="0"/>
                      </a:endParaRPr>
                    </a:p>
                  </a:txBody>
                  <a:tcPr marL="9024" marR="9024" marT="9024" marB="9024"/>
                </a:tc>
                <a:extLst>
                  <a:ext uri="{0D108BD9-81ED-4DB2-BD59-A6C34878D82A}">
                    <a16:rowId xmlns:a16="http://schemas.microsoft.com/office/drawing/2014/main" val="10000"/>
                  </a:ext>
                </a:extLst>
              </a:tr>
            </a:tbl>
          </a:graphicData>
        </a:graphic>
      </p:graphicFrame>
      <p:graphicFrame>
        <p:nvGraphicFramePr>
          <p:cNvPr id="3" name="Table 2"/>
          <p:cNvGraphicFramePr>
            <a:graphicFrameLocks noGrp="1"/>
          </p:cNvGraphicFramePr>
          <p:nvPr/>
        </p:nvGraphicFramePr>
        <p:xfrm>
          <a:off x="76200" y="838200"/>
          <a:ext cx="8229600" cy="1233883"/>
        </p:xfrm>
        <a:graphic>
          <a:graphicData uri="http://schemas.openxmlformats.org/drawingml/2006/table">
            <a:tbl>
              <a:tblPr firstRow="1" firstCol="1" bandRow="1">
                <a:tableStyleId>{5C22544A-7EE6-4342-B048-85BDC9FD1C3A}</a:tableStyleId>
              </a:tblPr>
              <a:tblGrid>
                <a:gridCol w="1143000">
                  <a:extLst>
                    <a:ext uri="{9D8B030D-6E8A-4147-A177-3AD203B41FA5}">
                      <a16:colId xmlns:a16="http://schemas.microsoft.com/office/drawing/2014/main" val="20000"/>
                    </a:ext>
                  </a:extLst>
                </a:gridCol>
                <a:gridCol w="50292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856408">
                <a:tc>
                  <a:txBody>
                    <a:bodyPr/>
                    <a:lstStyle/>
                    <a:p>
                      <a:pPr>
                        <a:lnSpc>
                          <a:spcPct val="115000"/>
                        </a:lnSpc>
                        <a:spcAft>
                          <a:spcPts val="0"/>
                        </a:spcAft>
                      </a:pPr>
                      <a:r>
                        <a:rPr lang="en-IN" sz="1400">
                          <a:effectLst/>
                          <a:latin typeface="Times New Roman" panose="02020603050405020304" pitchFamily="18" charset="0"/>
                          <a:cs typeface="Times New Roman" panose="02020603050405020304" pitchFamily="18" charset="0"/>
                        </a:rPr>
                        <a:t>Migration &amp; Transfer</a:t>
                      </a:r>
                      <a:endParaRPr lang="en-IN" sz="1400">
                        <a:effectLst/>
                        <a:latin typeface="Times New Roman" panose="02020603050405020304" pitchFamily="18" charset="0"/>
                        <a:ea typeface="Calibri" panose="020F0502020204030204"/>
                        <a:cs typeface="Times New Roman" panose="02020603050405020304" pitchFamily="18" charset="0"/>
                      </a:endParaRPr>
                    </a:p>
                  </a:txBody>
                  <a:tcPr marL="9024" marR="9024" marT="9024" marB="9024"/>
                </a:tc>
                <a:tc>
                  <a:txBody>
                    <a:bodyPr/>
                    <a:lstStyle/>
                    <a:p>
                      <a:pPr>
                        <a:lnSpc>
                          <a:spcPct val="115000"/>
                        </a:lnSpc>
                        <a:spcAft>
                          <a:spcPts val="0"/>
                        </a:spcAft>
                      </a:pPr>
                      <a:r>
                        <a:rPr lang="en-IN" sz="1400" dirty="0">
                          <a:effectLst/>
                          <a:latin typeface="Times New Roman" panose="02020603050405020304" pitchFamily="18" charset="0"/>
                          <a:cs typeface="Times New Roman" panose="02020603050405020304" pitchFamily="18" charset="0"/>
                        </a:rPr>
                        <a:t>AWS offers services for migrating any workload­—application, website, database, storage, physical or virtual server (or even an entire data </a:t>
                      </a:r>
                      <a:r>
                        <a:rPr lang="en-IN" sz="1400" dirty="0" err="1">
                          <a:effectLst/>
                          <a:latin typeface="Times New Roman" panose="02020603050405020304" pitchFamily="18" charset="0"/>
                          <a:cs typeface="Times New Roman" panose="02020603050405020304" pitchFamily="18" charset="0"/>
                        </a:rPr>
                        <a:t>center</a:t>
                      </a:r>
                      <a:r>
                        <a:rPr lang="en-IN" sz="1400" dirty="0">
                          <a:effectLst/>
                          <a:latin typeface="Times New Roman" panose="02020603050405020304" pitchFamily="18" charset="0"/>
                          <a:cs typeface="Times New Roman" panose="02020603050405020304" pitchFamily="18" charset="0"/>
                        </a:rPr>
                        <a:t>) to AWS.</a:t>
                      </a:r>
                      <a:endParaRPr lang="en-IN" sz="1400" dirty="0">
                        <a:effectLst/>
                        <a:latin typeface="Times New Roman" panose="02020603050405020304" pitchFamily="18" charset="0"/>
                        <a:ea typeface="Calibri" panose="020F0502020204030204"/>
                        <a:cs typeface="Times New Roman" panose="02020603050405020304" pitchFamily="18" charset="0"/>
                      </a:endParaRPr>
                    </a:p>
                  </a:txBody>
                  <a:tcPr marL="9024" marR="9024" marT="9024" marB="9024"/>
                </a:tc>
                <a:tc>
                  <a:txBody>
                    <a:bodyPr/>
                    <a:lstStyle/>
                    <a:p>
                      <a:pPr marL="342900" lvl="0" indent="-342900">
                        <a:lnSpc>
                          <a:spcPct val="115000"/>
                        </a:lnSpc>
                        <a:spcAft>
                          <a:spcPts val="1000"/>
                        </a:spcAft>
                        <a:buSzPts val="1000"/>
                        <a:buFont typeface="Symbol" panose="05050102010706020507"/>
                        <a:buChar char=""/>
                        <a:tabLst>
                          <a:tab pos="457200" algn="l"/>
                        </a:tabLst>
                      </a:pPr>
                      <a:r>
                        <a:rPr lang="en-IN" sz="1400" dirty="0">
                          <a:effectLst/>
                          <a:latin typeface="Times New Roman" panose="02020603050405020304" pitchFamily="18" charset="0"/>
                          <a:cs typeface="Times New Roman" panose="02020603050405020304" pitchFamily="18" charset="0"/>
                        </a:rPr>
                        <a:t>AWS Database Migration Service</a:t>
                      </a:r>
                    </a:p>
                    <a:p>
                      <a:pPr marL="342900" lvl="0" indent="-342900">
                        <a:lnSpc>
                          <a:spcPct val="115000"/>
                        </a:lnSpc>
                        <a:spcAft>
                          <a:spcPts val="1000"/>
                        </a:spcAft>
                        <a:buSzPts val="1000"/>
                        <a:buFont typeface="Symbol" panose="05050102010706020507"/>
                        <a:buChar char=""/>
                        <a:tabLst>
                          <a:tab pos="457200" algn="l"/>
                        </a:tabLst>
                      </a:pPr>
                      <a:r>
                        <a:rPr lang="en-IN" sz="1400" dirty="0">
                          <a:effectLst/>
                          <a:latin typeface="Times New Roman" panose="02020603050405020304" pitchFamily="18" charset="0"/>
                          <a:cs typeface="Times New Roman" panose="02020603050405020304" pitchFamily="18" charset="0"/>
                        </a:rPr>
                        <a:t>AWS Snowball</a:t>
                      </a:r>
                    </a:p>
                    <a:p>
                      <a:pPr marL="342900" lvl="0" indent="-342900">
                        <a:lnSpc>
                          <a:spcPct val="115000"/>
                        </a:lnSpc>
                        <a:spcAft>
                          <a:spcPts val="1000"/>
                        </a:spcAft>
                        <a:buSzPts val="1000"/>
                        <a:buFont typeface="Symbol" panose="05050102010706020507"/>
                        <a:buChar char=""/>
                        <a:tabLst>
                          <a:tab pos="457200" algn="l"/>
                        </a:tabLst>
                      </a:pPr>
                      <a:r>
                        <a:rPr lang="en-IN" sz="1400" dirty="0">
                          <a:effectLst/>
                          <a:latin typeface="Times New Roman" panose="02020603050405020304" pitchFamily="18" charset="0"/>
                          <a:cs typeface="Times New Roman" panose="02020603050405020304" pitchFamily="18" charset="0"/>
                        </a:rPr>
                        <a:t>AWS </a:t>
                      </a:r>
                      <a:r>
                        <a:rPr lang="en-IN" sz="1400" dirty="0" err="1">
                          <a:effectLst/>
                          <a:latin typeface="Times New Roman" panose="02020603050405020304" pitchFamily="18" charset="0"/>
                          <a:cs typeface="Times New Roman" panose="02020603050405020304" pitchFamily="18" charset="0"/>
                        </a:rPr>
                        <a:t>DataSync</a:t>
                      </a:r>
                      <a:endParaRPr lang="en-IN" sz="1400" dirty="0">
                        <a:solidFill>
                          <a:srgbClr val="1E1E1C"/>
                        </a:solidFill>
                        <a:effectLst/>
                        <a:latin typeface="Times New Roman" panose="02020603050405020304" pitchFamily="18" charset="0"/>
                        <a:ea typeface="Calibri" panose="020F0502020204030204"/>
                        <a:cs typeface="Times New Roman" panose="02020603050405020304" pitchFamily="18" charset="0"/>
                      </a:endParaRPr>
                    </a:p>
                  </a:txBody>
                  <a:tcPr marL="9024" marR="9024" marT="9024" marB="9024"/>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nvGraphicFramePr>
        <p:xfrm>
          <a:off x="152400" y="4114800"/>
          <a:ext cx="8153400" cy="1752600"/>
        </p:xfrm>
        <a:graphic>
          <a:graphicData uri="http://schemas.openxmlformats.org/drawingml/2006/table">
            <a:tbl>
              <a:tblPr firstRow="1" firstCol="1" bandRow="1">
                <a:tableStyleId>{5C22544A-7EE6-4342-B048-85BDC9FD1C3A}</a:tableStyleId>
              </a:tblPr>
              <a:tblGrid>
                <a:gridCol w="1066800">
                  <a:extLst>
                    <a:ext uri="{9D8B030D-6E8A-4147-A177-3AD203B41FA5}">
                      <a16:colId xmlns:a16="http://schemas.microsoft.com/office/drawing/2014/main" val="20000"/>
                    </a:ext>
                  </a:extLst>
                </a:gridCol>
                <a:gridCol w="5048250">
                  <a:extLst>
                    <a:ext uri="{9D8B030D-6E8A-4147-A177-3AD203B41FA5}">
                      <a16:colId xmlns:a16="http://schemas.microsoft.com/office/drawing/2014/main" val="20001"/>
                    </a:ext>
                  </a:extLst>
                </a:gridCol>
                <a:gridCol w="2038350">
                  <a:extLst>
                    <a:ext uri="{9D8B030D-6E8A-4147-A177-3AD203B41FA5}">
                      <a16:colId xmlns:a16="http://schemas.microsoft.com/office/drawing/2014/main" val="20002"/>
                    </a:ext>
                  </a:extLst>
                </a:gridCol>
              </a:tblGrid>
              <a:tr h="1752600">
                <a:tc>
                  <a:txBody>
                    <a:bodyPr/>
                    <a:lstStyle/>
                    <a:p>
                      <a:pPr>
                        <a:lnSpc>
                          <a:spcPct val="115000"/>
                        </a:lnSpc>
                        <a:spcAft>
                          <a:spcPts val="0"/>
                        </a:spcAft>
                      </a:pPr>
                      <a:r>
                        <a:rPr lang="en-IN" sz="1400" dirty="0">
                          <a:effectLst/>
                          <a:latin typeface="Times New Roman" panose="02020603050405020304" pitchFamily="18" charset="0"/>
                          <a:cs typeface="Times New Roman" panose="02020603050405020304" pitchFamily="18" charset="0"/>
                        </a:rPr>
                        <a:t>Management &amp; Governance</a:t>
                      </a:r>
                      <a:endParaRPr lang="en-IN" sz="1400" dirty="0">
                        <a:effectLst/>
                        <a:latin typeface="Times New Roman" panose="02020603050405020304" pitchFamily="18" charset="0"/>
                        <a:ea typeface="Calibri" panose="020F0502020204030204"/>
                        <a:cs typeface="Times New Roman" panose="02020603050405020304" pitchFamily="18" charset="0"/>
                      </a:endParaRPr>
                    </a:p>
                  </a:txBody>
                  <a:tcPr marL="9024" marR="9024" marT="9024" marB="9024"/>
                </a:tc>
                <a:tc>
                  <a:txBody>
                    <a:bodyPr/>
                    <a:lstStyle/>
                    <a:p>
                      <a:pPr>
                        <a:lnSpc>
                          <a:spcPct val="115000"/>
                        </a:lnSpc>
                        <a:spcAft>
                          <a:spcPts val="0"/>
                        </a:spcAft>
                      </a:pPr>
                      <a:r>
                        <a:rPr lang="en-IN" sz="1400" dirty="0">
                          <a:effectLst/>
                          <a:latin typeface="Times New Roman" panose="02020603050405020304" pitchFamily="18" charset="0"/>
                          <a:cs typeface="Times New Roman" panose="02020603050405020304" pitchFamily="18" charset="0"/>
                        </a:rPr>
                        <a:t>This category includes end-to-end IT lifecycle management—control and secure your environment, reduce costs, simplify compliance, and enhance operational efficiency.</a:t>
                      </a:r>
                      <a:endParaRPr lang="en-IN" sz="1400" dirty="0">
                        <a:effectLst/>
                        <a:latin typeface="Times New Roman" panose="02020603050405020304" pitchFamily="18" charset="0"/>
                        <a:ea typeface="Calibri" panose="020F0502020204030204"/>
                        <a:cs typeface="Times New Roman" panose="02020603050405020304" pitchFamily="18" charset="0"/>
                      </a:endParaRPr>
                    </a:p>
                  </a:txBody>
                  <a:tcPr marL="9024" marR="9024" marT="9024" marB="9024"/>
                </a:tc>
                <a:tc>
                  <a:txBody>
                    <a:bodyPr/>
                    <a:lstStyle/>
                    <a:p>
                      <a:pPr marL="342900" lvl="0" indent="-342900">
                        <a:lnSpc>
                          <a:spcPct val="115000"/>
                        </a:lnSpc>
                        <a:spcAft>
                          <a:spcPts val="1000"/>
                        </a:spcAft>
                        <a:buSzPts val="1000"/>
                        <a:buFont typeface="Symbol" panose="05050102010706020507"/>
                        <a:buChar char=""/>
                        <a:tabLst>
                          <a:tab pos="457200" algn="l"/>
                        </a:tabLst>
                      </a:pPr>
                      <a:r>
                        <a:rPr lang="en-IN" sz="1400" dirty="0">
                          <a:effectLst/>
                          <a:latin typeface="Times New Roman" panose="02020603050405020304" pitchFamily="18" charset="0"/>
                          <a:cs typeface="Times New Roman" panose="02020603050405020304" pitchFamily="18" charset="0"/>
                        </a:rPr>
                        <a:t>Amazon </a:t>
                      </a:r>
                      <a:r>
                        <a:rPr lang="en-IN" sz="1400" dirty="0" err="1">
                          <a:effectLst/>
                          <a:latin typeface="Times New Roman" panose="02020603050405020304" pitchFamily="18" charset="0"/>
                          <a:cs typeface="Times New Roman" panose="02020603050405020304" pitchFamily="18" charset="0"/>
                        </a:rPr>
                        <a:t>CloudWatch</a:t>
                      </a:r>
                      <a:endParaRPr lang="en-IN" sz="1400" dirty="0">
                        <a:effectLst/>
                        <a:latin typeface="Times New Roman" panose="02020603050405020304" pitchFamily="18" charset="0"/>
                        <a:cs typeface="Times New Roman" panose="02020603050405020304" pitchFamily="18" charset="0"/>
                      </a:endParaRPr>
                    </a:p>
                    <a:p>
                      <a:pPr marL="342900" lvl="0" indent="-342900">
                        <a:lnSpc>
                          <a:spcPct val="115000"/>
                        </a:lnSpc>
                        <a:spcAft>
                          <a:spcPts val="1000"/>
                        </a:spcAft>
                        <a:buSzPts val="1000"/>
                        <a:buFont typeface="Symbol" panose="05050102010706020507"/>
                        <a:buChar char=""/>
                        <a:tabLst>
                          <a:tab pos="457200" algn="l"/>
                        </a:tabLst>
                      </a:pPr>
                      <a:r>
                        <a:rPr lang="en-IN" sz="1400" dirty="0">
                          <a:effectLst/>
                          <a:latin typeface="Times New Roman" panose="02020603050405020304" pitchFamily="18" charset="0"/>
                          <a:cs typeface="Times New Roman" panose="02020603050405020304" pitchFamily="18" charset="0"/>
                        </a:rPr>
                        <a:t>AWS </a:t>
                      </a:r>
                      <a:r>
                        <a:rPr lang="en-IN" sz="1400" dirty="0" err="1">
                          <a:effectLst/>
                          <a:latin typeface="Times New Roman" panose="02020603050405020304" pitchFamily="18" charset="0"/>
                          <a:cs typeface="Times New Roman" panose="02020603050405020304" pitchFamily="18" charset="0"/>
                        </a:rPr>
                        <a:t>CloudFormation</a:t>
                      </a:r>
                      <a:endParaRPr lang="en-IN" sz="1400" dirty="0">
                        <a:effectLst/>
                        <a:latin typeface="Times New Roman" panose="02020603050405020304" pitchFamily="18" charset="0"/>
                        <a:cs typeface="Times New Roman" panose="02020603050405020304" pitchFamily="18" charset="0"/>
                      </a:endParaRPr>
                    </a:p>
                    <a:p>
                      <a:pPr marL="342900" lvl="0" indent="-342900">
                        <a:lnSpc>
                          <a:spcPct val="115000"/>
                        </a:lnSpc>
                        <a:spcAft>
                          <a:spcPts val="1000"/>
                        </a:spcAft>
                        <a:buSzPts val="1000"/>
                        <a:buFont typeface="Symbol" panose="05050102010706020507"/>
                        <a:buChar char=""/>
                        <a:tabLst>
                          <a:tab pos="457200" algn="l"/>
                        </a:tabLst>
                      </a:pPr>
                      <a:r>
                        <a:rPr lang="en-IN" sz="1400" dirty="0">
                          <a:effectLst/>
                          <a:latin typeface="Times New Roman" panose="02020603050405020304" pitchFamily="18" charset="0"/>
                          <a:cs typeface="Times New Roman" panose="02020603050405020304" pitchFamily="18" charset="0"/>
                        </a:rPr>
                        <a:t>AWS </a:t>
                      </a:r>
                      <a:r>
                        <a:rPr lang="en-IN" sz="1400" dirty="0" err="1">
                          <a:effectLst/>
                          <a:latin typeface="Times New Roman" panose="02020603050405020304" pitchFamily="18" charset="0"/>
                          <a:cs typeface="Times New Roman" panose="02020603050405020304" pitchFamily="18" charset="0"/>
                        </a:rPr>
                        <a:t>CloudTrail</a:t>
                      </a:r>
                      <a:endParaRPr lang="en-IN" sz="1400" dirty="0">
                        <a:effectLst/>
                        <a:latin typeface="Times New Roman" panose="02020603050405020304" pitchFamily="18" charset="0"/>
                        <a:cs typeface="Times New Roman" panose="02020603050405020304" pitchFamily="18" charset="0"/>
                      </a:endParaRPr>
                    </a:p>
                    <a:p>
                      <a:pPr marL="342900" lvl="0" indent="-342900">
                        <a:lnSpc>
                          <a:spcPct val="115000"/>
                        </a:lnSpc>
                        <a:spcAft>
                          <a:spcPts val="1000"/>
                        </a:spcAft>
                        <a:buSzPts val="1000"/>
                        <a:buFont typeface="Symbol" panose="05050102010706020507"/>
                        <a:buChar char=""/>
                        <a:tabLst>
                          <a:tab pos="457200" algn="l"/>
                        </a:tabLst>
                      </a:pPr>
                      <a:r>
                        <a:rPr lang="en-IN" sz="1400" dirty="0">
                          <a:effectLst/>
                          <a:latin typeface="Times New Roman" panose="02020603050405020304" pitchFamily="18" charset="0"/>
                          <a:cs typeface="Times New Roman" panose="02020603050405020304" pitchFamily="18" charset="0"/>
                        </a:rPr>
                        <a:t>AWS Trusted Advisor</a:t>
                      </a:r>
                      <a:endParaRPr lang="en-IN" sz="1400" dirty="0">
                        <a:solidFill>
                          <a:srgbClr val="1E1E1C"/>
                        </a:solidFill>
                        <a:effectLst/>
                        <a:latin typeface="Times New Roman" panose="02020603050405020304" pitchFamily="18" charset="0"/>
                        <a:ea typeface="Calibri" panose="020F0502020204030204"/>
                        <a:cs typeface="Times New Roman" panose="02020603050405020304" pitchFamily="18" charset="0"/>
                      </a:endParaRPr>
                    </a:p>
                  </a:txBody>
                  <a:tcPr marL="9024" marR="9024" marT="9024" marB="9024"/>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747019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SOE III\Desktop\cloud computing\unit2\2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550151"/>
            <a:ext cx="8940798"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44656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OE III\Desktop\cloud computing\unit2\2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200"/>
            <a:ext cx="8991600" cy="632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95661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SOE III\Desktop\cloud computing\unit2\2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457200"/>
            <a:ext cx="8669866" cy="563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0730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SOE III\Desktop\cloud computing\unit2\2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692696"/>
            <a:ext cx="8425056" cy="5631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4271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47800" y="609600"/>
            <a:ext cx="2381806" cy="369332"/>
          </a:xfrm>
          <a:prstGeom prst="rect">
            <a:avLst/>
          </a:prstGeom>
        </p:spPr>
        <p:txBody>
          <a:bodyPr wrap="none">
            <a:spAutoFit/>
          </a:bodyPr>
          <a:lstStyle/>
          <a:p>
            <a:pPr fontAlgn="base"/>
            <a:r>
              <a:rPr lang="en-IN" b="1" dirty="0">
                <a:solidFill>
                  <a:srgbClr val="7030A0"/>
                </a:solidFill>
              </a:rPr>
              <a:t>AWS Analytics Services</a:t>
            </a:r>
          </a:p>
        </p:txBody>
      </p:sp>
      <p:sp>
        <p:nvSpPr>
          <p:cNvPr id="4" name="Rectangle 3"/>
          <p:cNvSpPr/>
          <p:nvPr/>
        </p:nvSpPr>
        <p:spPr>
          <a:xfrm>
            <a:off x="152400" y="978931"/>
            <a:ext cx="8686800" cy="3693319"/>
          </a:xfrm>
          <a:prstGeom prst="rect">
            <a:avLst/>
          </a:prstGeom>
        </p:spPr>
        <p:txBody>
          <a:bodyPr wrap="square">
            <a:spAutoFit/>
          </a:bodyPr>
          <a:lstStyle/>
          <a:p>
            <a:r>
              <a:rPr lang="en-IN" dirty="0"/>
              <a:t>Amazon Athena                                                                                     Amazon </a:t>
            </a:r>
            <a:r>
              <a:rPr lang="en-IN" dirty="0" err="1"/>
              <a:t>Cloudsearch</a:t>
            </a:r>
            <a:endParaRPr lang="en-IN" dirty="0"/>
          </a:p>
          <a:p>
            <a:endParaRPr lang="en-IN" dirty="0"/>
          </a:p>
          <a:p>
            <a:r>
              <a:rPr lang="en-IN" dirty="0"/>
              <a:t>Amazon </a:t>
            </a:r>
            <a:r>
              <a:rPr lang="en-IN" dirty="0" err="1"/>
              <a:t>Elasticsearch</a:t>
            </a:r>
            <a:r>
              <a:rPr lang="en-IN" dirty="0"/>
              <a:t> Service                                                             Amazon EMR</a:t>
            </a:r>
          </a:p>
          <a:p>
            <a:endParaRPr lang="en-IN" dirty="0"/>
          </a:p>
          <a:p>
            <a:r>
              <a:rPr lang="en-IN" dirty="0"/>
              <a:t>Amazon </a:t>
            </a:r>
            <a:r>
              <a:rPr lang="en-IN" dirty="0" err="1"/>
              <a:t>FinSpace</a:t>
            </a:r>
            <a:r>
              <a:rPr lang="en-IN" dirty="0"/>
              <a:t>                                                                                Amazon Kinesis</a:t>
            </a:r>
          </a:p>
          <a:p>
            <a:endParaRPr lang="en-IN" dirty="0"/>
          </a:p>
          <a:p>
            <a:r>
              <a:rPr lang="en-IN" dirty="0"/>
              <a:t>Amazon Managed Streaming for Apache Kafka                            Amazon Redshift</a:t>
            </a:r>
          </a:p>
          <a:p>
            <a:endParaRPr lang="en-IN" dirty="0"/>
          </a:p>
          <a:p>
            <a:r>
              <a:rPr lang="en-IN" dirty="0"/>
              <a:t>Amazon </a:t>
            </a:r>
            <a:r>
              <a:rPr lang="en-IN" dirty="0" err="1"/>
              <a:t>QuickSight</a:t>
            </a:r>
            <a:r>
              <a:rPr lang="en-IN" dirty="0"/>
              <a:t>                                                                            AWS Data Exchange</a:t>
            </a:r>
          </a:p>
          <a:p>
            <a:endParaRPr lang="en-IN" dirty="0"/>
          </a:p>
          <a:p>
            <a:r>
              <a:rPr lang="en-IN" dirty="0"/>
              <a:t>AWS Data Pipeline                                                                                AWS Glue</a:t>
            </a:r>
          </a:p>
          <a:p>
            <a:endParaRPr lang="en-IN" dirty="0"/>
          </a:p>
          <a:p>
            <a:r>
              <a:rPr lang="en-IN" dirty="0"/>
              <a:t>AWS Lake Formation</a:t>
            </a:r>
          </a:p>
        </p:txBody>
      </p:sp>
    </p:spTree>
    <p:extLst>
      <p:ext uri="{BB962C8B-B14F-4D97-AF65-F5344CB8AC3E}">
        <p14:creationId xmlns:p14="http://schemas.microsoft.com/office/powerpoint/2010/main" val="3504062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5800" y="609600"/>
            <a:ext cx="3711593" cy="369332"/>
          </a:xfrm>
          <a:prstGeom prst="rect">
            <a:avLst/>
          </a:prstGeom>
        </p:spPr>
        <p:txBody>
          <a:bodyPr wrap="none">
            <a:spAutoFit/>
          </a:bodyPr>
          <a:lstStyle/>
          <a:p>
            <a:pPr fontAlgn="base"/>
            <a:r>
              <a:rPr lang="en-IN" b="1" dirty="0">
                <a:solidFill>
                  <a:srgbClr val="7030A0"/>
                </a:solidFill>
              </a:rPr>
              <a:t>AWS Application Integration Services</a:t>
            </a:r>
          </a:p>
        </p:txBody>
      </p:sp>
      <p:sp>
        <p:nvSpPr>
          <p:cNvPr id="3" name="Rectangle 2"/>
          <p:cNvSpPr/>
          <p:nvPr/>
        </p:nvSpPr>
        <p:spPr>
          <a:xfrm>
            <a:off x="838200" y="1166843"/>
            <a:ext cx="6019800" cy="4247317"/>
          </a:xfrm>
          <a:prstGeom prst="rect">
            <a:avLst/>
          </a:prstGeom>
        </p:spPr>
        <p:txBody>
          <a:bodyPr wrap="square">
            <a:spAutoFit/>
          </a:bodyPr>
          <a:lstStyle/>
          <a:p>
            <a:r>
              <a:rPr lang="en-IN" dirty="0"/>
              <a:t>AWS Step Functions</a:t>
            </a:r>
          </a:p>
          <a:p>
            <a:endParaRPr lang="en-IN" dirty="0"/>
          </a:p>
          <a:p>
            <a:r>
              <a:rPr lang="en-IN" dirty="0"/>
              <a:t>Amazon </a:t>
            </a:r>
            <a:r>
              <a:rPr lang="en-IN" dirty="0" err="1"/>
              <a:t>AppFlow</a:t>
            </a:r>
            <a:endParaRPr lang="en-IN" dirty="0"/>
          </a:p>
          <a:p>
            <a:endParaRPr lang="en-IN" dirty="0"/>
          </a:p>
          <a:p>
            <a:r>
              <a:rPr lang="en-IN" dirty="0"/>
              <a:t>Amazon </a:t>
            </a:r>
            <a:r>
              <a:rPr lang="en-IN" dirty="0" err="1"/>
              <a:t>EventBridge</a:t>
            </a:r>
            <a:endParaRPr lang="en-IN" dirty="0"/>
          </a:p>
          <a:p>
            <a:endParaRPr lang="en-IN" dirty="0"/>
          </a:p>
          <a:p>
            <a:r>
              <a:rPr lang="en-IN" dirty="0"/>
              <a:t>Amazon Managed Workflows for Apache Airflow</a:t>
            </a:r>
          </a:p>
          <a:p>
            <a:endParaRPr lang="en-IN" dirty="0"/>
          </a:p>
          <a:p>
            <a:r>
              <a:rPr lang="en-IN" dirty="0"/>
              <a:t>Amazon MQ</a:t>
            </a:r>
          </a:p>
          <a:p>
            <a:endParaRPr lang="en-IN" dirty="0"/>
          </a:p>
          <a:p>
            <a:r>
              <a:rPr lang="en-IN" dirty="0"/>
              <a:t>Amazon Simple Notification Service</a:t>
            </a:r>
          </a:p>
          <a:p>
            <a:endParaRPr lang="en-IN" dirty="0"/>
          </a:p>
          <a:p>
            <a:r>
              <a:rPr lang="en-IN" dirty="0"/>
              <a:t>Amazon Simple Queue Service</a:t>
            </a:r>
          </a:p>
          <a:p>
            <a:endParaRPr lang="en-IN" dirty="0"/>
          </a:p>
          <a:p>
            <a:r>
              <a:rPr lang="en-IN" dirty="0"/>
              <a:t>Amazon </a:t>
            </a:r>
            <a:r>
              <a:rPr lang="en-IN" dirty="0" err="1"/>
              <a:t>AppSync</a:t>
            </a:r>
            <a:endParaRPr lang="en-IN" dirty="0"/>
          </a:p>
        </p:txBody>
      </p:sp>
    </p:spTree>
    <p:extLst>
      <p:ext uri="{BB962C8B-B14F-4D97-AF65-F5344CB8AC3E}">
        <p14:creationId xmlns:p14="http://schemas.microsoft.com/office/powerpoint/2010/main" val="16311568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381000"/>
            <a:ext cx="2539093" cy="369332"/>
          </a:xfrm>
          <a:prstGeom prst="rect">
            <a:avLst/>
          </a:prstGeom>
        </p:spPr>
        <p:txBody>
          <a:bodyPr wrap="none">
            <a:spAutoFit/>
          </a:bodyPr>
          <a:lstStyle/>
          <a:p>
            <a:pPr fontAlgn="base"/>
            <a:r>
              <a:rPr lang="en-IN" b="1" dirty="0">
                <a:solidFill>
                  <a:srgbClr val="7030A0"/>
                </a:solidFill>
              </a:rPr>
              <a:t>AWS </a:t>
            </a:r>
            <a:r>
              <a:rPr lang="en-IN" b="1" dirty="0" err="1">
                <a:solidFill>
                  <a:srgbClr val="7030A0"/>
                </a:solidFill>
              </a:rPr>
              <a:t>Blockchain</a:t>
            </a:r>
            <a:r>
              <a:rPr lang="en-IN" b="1" dirty="0">
                <a:solidFill>
                  <a:srgbClr val="7030A0"/>
                </a:solidFill>
              </a:rPr>
              <a:t> Services</a:t>
            </a:r>
          </a:p>
        </p:txBody>
      </p:sp>
      <p:sp>
        <p:nvSpPr>
          <p:cNvPr id="3" name="Rectangle 2"/>
          <p:cNvSpPr/>
          <p:nvPr/>
        </p:nvSpPr>
        <p:spPr>
          <a:xfrm>
            <a:off x="4603820" y="545068"/>
            <a:ext cx="4572000" cy="369332"/>
          </a:xfrm>
          <a:prstGeom prst="rect">
            <a:avLst/>
          </a:prstGeom>
        </p:spPr>
        <p:txBody>
          <a:bodyPr>
            <a:spAutoFit/>
          </a:bodyPr>
          <a:lstStyle/>
          <a:p>
            <a:pPr fontAlgn="base"/>
            <a:r>
              <a:rPr lang="en-IN" b="1" dirty="0">
                <a:solidFill>
                  <a:srgbClr val="7030A0"/>
                </a:solidFill>
              </a:rPr>
              <a:t>AWS Business Applications Services</a:t>
            </a:r>
          </a:p>
        </p:txBody>
      </p:sp>
      <p:sp>
        <p:nvSpPr>
          <p:cNvPr id="5" name="Rectangle 4"/>
          <p:cNvSpPr/>
          <p:nvPr/>
        </p:nvSpPr>
        <p:spPr>
          <a:xfrm>
            <a:off x="31820" y="990600"/>
            <a:ext cx="4572000" cy="923330"/>
          </a:xfrm>
          <a:prstGeom prst="rect">
            <a:avLst/>
          </a:prstGeom>
        </p:spPr>
        <p:txBody>
          <a:bodyPr>
            <a:spAutoFit/>
          </a:bodyPr>
          <a:lstStyle/>
          <a:p>
            <a:r>
              <a:rPr lang="en-US" dirty="0"/>
              <a:t>Amazon Managed </a:t>
            </a:r>
            <a:r>
              <a:rPr lang="en-US" dirty="0" err="1"/>
              <a:t>Blockchain</a:t>
            </a:r>
            <a:endParaRPr lang="en-US" dirty="0"/>
          </a:p>
          <a:p>
            <a:endParaRPr lang="en-US" dirty="0"/>
          </a:p>
          <a:p>
            <a:r>
              <a:rPr lang="en-US" dirty="0"/>
              <a:t>Amazon Quantum Ledger Database (QLDB)</a:t>
            </a:r>
            <a:endParaRPr lang="en-IN" dirty="0"/>
          </a:p>
        </p:txBody>
      </p:sp>
      <p:sp>
        <p:nvSpPr>
          <p:cNvPr id="6" name="Rectangle 5"/>
          <p:cNvSpPr/>
          <p:nvPr/>
        </p:nvSpPr>
        <p:spPr>
          <a:xfrm>
            <a:off x="5029200" y="1066799"/>
            <a:ext cx="4572000" cy="2585323"/>
          </a:xfrm>
          <a:prstGeom prst="rect">
            <a:avLst/>
          </a:prstGeom>
        </p:spPr>
        <p:txBody>
          <a:bodyPr>
            <a:spAutoFit/>
          </a:bodyPr>
          <a:lstStyle/>
          <a:p>
            <a:r>
              <a:rPr lang="en-US" dirty="0" err="1"/>
              <a:t>Alexa</a:t>
            </a:r>
            <a:r>
              <a:rPr lang="en-US" dirty="0"/>
              <a:t> for Business</a:t>
            </a:r>
          </a:p>
          <a:p>
            <a:endParaRPr lang="en-US" dirty="0"/>
          </a:p>
          <a:p>
            <a:r>
              <a:rPr lang="en-US" dirty="0"/>
              <a:t>Amazon Chime</a:t>
            </a:r>
          </a:p>
          <a:p>
            <a:endParaRPr lang="en-US" dirty="0"/>
          </a:p>
          <a:p>
            <a:r>
              <a:rPr lang="en-US" dirty="0"/>
              <a:t>Amazon </a:t>
            </a:r>
            <a:r>
              <a:rPr lang="en-US" dirty="0" err="1"/>
              <a:t>Honeycode</a:t>
            </a:r>
            <a:endParaRPr lang="en-US" dirty="0"/>
          </a:p>
          <a:p>
            <a:endParaRPr lang="en-US" dirty="0"/>
          </a:p>
          <a:p>
            <a:r>
              <a:rPr lang="en-US" dirty="0"/>
              <a:t>Amazon </a:t>
            </a:r>
            <a:r>
              <a:rPr lang="en-US" dirty="0" err="1"/>
              <a:t>WorkDocs</a:t>
            </a:r>
            <a:endParaRPr lang="en-US" dirty="0"/>
          </a:p>
          <a:p>
            <a:endParaRPr lang="en-US" dirty="0"/>
          </a:p>
          <a:p>
            <a:r>
              <a:rPr lang="en-US" dirty="0"/>
              <a:t>Amazon </a:t>
            </a:r>
            <a:r>
              <a:rPr lang="en-US" dirty="0" err="1"/>
              <a:t>WorkMail</a:t>
            </a:r>
            <a:endParaRPr lang="en-IN" dirty="0"/>
          </a:p>
        </p:txBody>
      </p:sp>
      <p:sp>
        <p:nvSpPr>
          <p:cNvPr id="7" name="Rectangle 6"/>
          <p:cNvSpPr/>
          <p:nvPr/>
        </p:nvSpPr>
        <p:spPr>
          <a:xfrm>
            <a:off x="-34332" y="3669268"/>
            <a:ext cx="4293227" cy="369332"/>
          </a:xfrm>
          <a:prstGeom prst="rect">
            <a:avLst/>
          </a:prstGeom>
        </p:spPr>
        <p:txBody>
          <a:bodyPr wrap="none">
            <a:spAutoFit/>
          </a:bodyPr>
          <a:lstStyle/>
          <a:p>
            <a:r>
              <a:rPr lang="en-IN" b="1" dirty="0">
                <a:solidFill>
                  <a:srgbClr val="7030A0"/>
                </a:solidFill>
              </a:rPr>
              <a:t>AWS Cloud Financial Management Services</a:t>
            </a:r>
          </a:p>
        </p:txBody>
      </p:sp>
      <p:sp>
        <p:nvSpPr>
          <p:cNvPr id="8" name="Rectangle 7"/>
          <p:cNvSpPr/>
          <p:nvPr/>
        </p:nvSpPr>
        <p:spPr>
          <a:xfrm>
            <a:off x="228600" y="4038600"/>
            <a:ext cx="4572000" cy="2585323"/>
          </a:xfrm>
          <a:prstGeom prst="rect">
            <a:avLst/>
          </a:prstGeom>
        </p:spPr>
        <p:txBody>
          <a:bodyPr>
            <a:spAutoFit/>
          </a:bodyPr>
          <a:lstStyle/>
          <a:p>
            <a:r>
              <a:rPr lang="en-US" dirty="0"/>
              <a:t>AWS Cost Explorer</a:t>
            </a:r>
          </a:p>
          <a:p>
            <a:endParaRPr lang="en-US" dirty="0"/>
          </a:p>
          <a:p>
            <a:r>
              <a:rPr lang="en-US" dirty="0"/>
              <a:t>AWS Budgets</a:t>
            </a:r>
          </a:p>
          <a:p>
            <a:endParaRPr lang="en-US" dirty="0"/>
          </a:p>
          <a:p>
            <a:r>
              <a:rPr lang="en-US" dirty="0"/>
              <a:t>AWS Cost and Usage Report</a:t>
            </a:r>
          </a:p>
          <a:p>
            <a:endParaRPr lang="en-US" dirty="0"/>
          </a:p>
          <a:p>
            <a:r>
              <a:rPr lang="en-US" dirty="0"/>
              <a:t>Reserved Instance Reporting</a:t>
            </a:r>
          </a:p>
          <a:p>
            <a:endParaRPr lang="en-US" dirty="0"/>
          </a:p>
          <a:p>
            <a:r>
              <a:rPr lang="en-US" dirty="0"/>
              <a:t>Savings Plans</a:t>
            </a:r>
            <a:endParaRPr lang="en-IN" dirty="0"/>
          </a:p>
        </p:txBody>
      </p:sp>
    </p:spTree>
    <p:extLst>
      <p:ext uri="{BB962C8B-B14F-4D97-AF65-F5344CB8AC3E}">
        <p14:creationId xmlns:p14="http://schemas.microsoft.com/office/powerpoint/2010/main" val="3116627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381000"/>
            <a:ext cx="2387448" cy="369332"/>
          </a:xfrm>
          <a:prstGeom prst="rect">
            <a:avLst/>
          </a:prstGeom>
        </p:spPr>
        <p:txBody>
          <a:bodyPr wrap="none">
            <a:spAutoFit/>
          </a:bodyPr>
          <a:lstStyle/>
          <a:p>
            <a:pPr fontAlgn="base"/>
            <a:r>
              <a:rPr lang="en-IN" b="1" dirty="0">
                <a:solidFill>
                  <a:srgbClr val="7030A0"/>
                </a:solidFill>
              </a:rPr>
              <a:t>AWS Compute Services</a:t>
            </a:r>
          </a:p>
        </p:txBody>
      </p:sp>
      <p:sp>
        <p:nvSpPr>
          <p:cNvPr id="3" name="Rectangle 2"/>
          <p:cNvSpPr/>
          <p:nvPr/>
        </p:nvSpPr>
        <p:spPr>
          <a:xfrm>
            <a:off x="533400" y="914400"/>
            <a:ext cx="4572000" cy="4801314"/>
          </a:xfrm>
          <a:prstGeom prst="rect">
            <a:avLst/>
          </a:prstGeom>
        </p:spPr>
        <p:txBody>
          <a:bodyPr>
            <a:spAutoFit/>
          </a:bodyPr>
          <a:lstStyle/>
          <a:p>
            <a:r>
              <a:rPr lang="en-IN" dirty="0"/>
              <a:t>Amazon EC2 Auto Scaling</a:t>
            </a:r>
          </a:p>
          <a:p>
            <a:endParaRPr lang="en-IN" dirty="0"/>
          </a:p>
          <a:p>
            <a:r>
              <a:rPr lang="en-IN" dirty="0"/>
              <a:t>AWS App Runner</a:t>
            </a:r>
          </a:p>
          <a:p>
            <a:endParaRPr lang="en-IN" dirty="0"/>
          </a:p>
          <a:p>
            <a:r>
              <a:rPr lang="en-IN" dirty="0"/>
              <a:t>AWS Batch</a:t>
            </a:r>
          </a:p>
          <a:p>
            <a:endParaRPr lang="en-IN" dirty="0"/>
          </a:p>
          <a:p>
            <a:r>
              <a:rPr lang="en-IN" dirty="0"/>
              <a:t>AWS Elastic Beanstalk</a:t>
            </a:r>
          </a:p>
          <a:p>
            <a:endParaRPr lang="en-IN" dirty="0"/>
          </a:p>
          <a:p>
            <a:r>
              <a:rPr lang="en-IN" dirty="0"/>
              <a:t>AWS Outposts</a:t>
            </a:r>
          </a:p>
          <a:p>
            <a:endParaRPr lang="en-IN" dirty="0"/>
          </a:p>
          <a:p>
            <a:r>
              <a:rPr lang="en-IN" dirty="0"/>
              <a:t>AWS </a:t>
            </a:r>
            <a:r>
              <a:rPr lang="en-IN" dirty="0" err="1"/>
              <a:t>Serverless</a:t>
            </a:r>
            <a:r>
              <a:rPr lang="en-IN" dirty="0"/>
              <a:t> Application Repository</a:t>
            </a:r>
          </a:p>
          <a:p>
            <a:endParaRPr lang="en-IN" dirty="0"/>
          </a:p>
          <a:p>
            <a:r>
              <a:rPr lang="en-IN" dirty="0"/>
              <a:t>AWS Snow Family</a:t>
            </a:r>
          </a:p>
          <a:p>
            <a:endParaRPr lang="en-IN" dirty="0"/>
          </a:p>
          <a:p>
            <a:r>
              <a:rPr lang="en-IN" dirty="0"/>
              <a:t>AWS Wavelength</a:t>
            </a:r>
          </a:p>
          <a:p>
            <a:endParaRPr lang="en-IN" dirty="0"/>
          </a:p>
          <a:p>
            <a:r>
              <a:rPr lang="en-IN" dirty="0" err="1"/>
              <a:t>VMWare</a:t>
            </a:r>
            <a:r>
              <a:rPr lang="en-IN" dirty="0"/>
              <a:t> Cloud on AWS</a:t>
            </a:r>
          </a:p>
        </p:txBody>
      </p:sp>
      <p:sp>
        <p:nvSpPr>
          <p:cNvPr id="4" name="Rectangle 3"/>
          <p:cNvSpPr/>
          <p:nvPr/>
        </p:nvSpPr>
        <p:spPr>
          <a:xfrm>
            <a:off x="5334000" y="533736"/>
            <a:ext cx="2450030" cy="369332"/>
          </a:xfrm>
          <a:prstGeom prst="rect">
            <a:avLst/>
          </a:prstGeom>
        </p:spPr>
        <p:txBody>
          <a:bodyPr wrap="none">
            <a:spAutoFit/>
          </a:bodyPr>
          <a:lstStyle/>
          <a:p>
            <a:pPr fontAlgn="base"/>
            <a:r>
              <a:rPr lang="en-IN" b="1" dirty="0">
                <a:solidFill>
                  <a:srgbClr val="7030A0"/>
                </a:solidFill>
              </a:rPr>
              <a:t>AWS Container Services</a:t>
            </a:r>
          </a:p>
        </p:txBody>
      </p:sp>
      <p:sp>
        <p:nvSpPr>
          <p:cNvPr id="5" name="Rectangle 4"/>
          <p:cNvSpPr/>
          <p:nvPr/>
        </p:nvSpPr>
        <p:spPr>
          <a:xfrm>
            <a:off x="4419600" y="917811"/>
            <a:ext cx="4572000" cy="4801314"/>
          </a:xfrm>
          <a:prstGeom prst="rect">
            <a:avLst/>
          </a:prstGeom>
        </p:spPr>
        <p:txBody>
          <a:bodyPr>
            <a:spAutoFit/>
          </a:bodyPr>
          <a:lstStyle/>
          <a:p>
            <a:r>
              <a:rPr lang="en-IN" dirty="0"/>
              <a:t>Amazon Elastic Container Registry</a:t>
            </a:r>
          </a:p>
          <a:p>
            <a:endParaRPr lang="en-IN" dirty="0"/>
          </a:p>
          <a:p>
            <a:r>
              <a:rPr lang="en-IN" dirty="0"/>
              <a:t>Amazon Elastic Container Service (ECS)</a:t>
            </a:r>
          </a:p>
          <a:p>
            <a:endParaRPr lang="en-IN" dirty="0"/>
          </a:p>
          <a:p>
            <a:r>
              <a:rPr lang="en-IN" dirty="0"/>
              <a:t>Amazon ECS Anywhere</a:t>
            </a:r>
          </a:p>
          <a:p>
            <a:endParaRPr lang="en-IN" dirty="0"/>
          </a:p>
          <a:p>
            <a:r>
              <a:rPr lang="en-IN" dirty="0"/>
              <a:t>Amazon Elastic </a:t>
            </a:r>
            <a:r>
              <a:rPr lang="en-IN" dirty="0" err="1"/>
              <a:t>Kubernetes</a:t>
            </a:r>
            <a:r>
              <a:rPr lang="en-IN" dirty="0"/>
              <a:t> Service</a:t>
            </a:r>
          </a:p>
          <a:p>
            <a:endParaRPr lang="en-IN" dirty="0"/>
          </a:p>
          <a:p>
            <a:r>
              <a:rPr lang="en-IN" dirty="0"/>
              <a:t>Amazon EKS </a:t>
            </a:r>
            <a:r>
              <a:rPr lang="en-IN" dirty="0" err="1"/>
              <a:t>Distro</a:t>
            </a:r>
            <a:endParaRPr lang="en-IN" dirty="0"/>
          </a:p>
          <a:p>
            <a:endParaRPr lang="en-IN" dirty="0"/>
          </a:p>
          <a:p>
            <a:r>
              <a:rPr lang="en-IN" dirty="0"/>
              <a:t>AWS App2Container</a:t>
            </a:r>
          </a:p>
          <a:p>
            <a:endParaRPr lang="en-IN" dirty="0"/>
          </a:p>
          <a:p>
            <a:r>
              <a:rPr lang="en-IN" dirty="0"/>
              <a:t>AWS </a:t>
            </a:r>
            <a:r>
              <a:rPr lang="en-IN" dirty="0" err="1"/>
              <a:t>Copilot</a:t>
            </a:r>
            <a:endParaRPr lang="en-IN" dirty="0"/>
          </a:p>
          <a:p>
            <a:endParaRPr lang="en-IN" dirty="0"/>
          </a:p>
          <a:p>
            <a:r>
              <a:rPr lang="en-IN" dirty="0"/>
              <a:t>AWS </a:t>
            </a:r>
            <a:r>
              <a:rPr lang="en-IN" dirty="0" err="1"/>
              <a:t>Fargate</a:t>
            </a:r>
            <a:endParaRPr lang="en-IN" dirty="0"/>
          </a:p>
          <a:p>
            <a:endParaRPr lang="en-IN" dirty="0"/>
          </a:p>
          <a:p>
            <a:r>
              <a:rPr lang="en-IN" dirty="0"/>
              <a:t>Red Hat </a:t>
            </a:r>
            <a:r>
              <a:rPr lang="en-IN" dirty="0" err="1"/>
              <a:t>OpenShift</a:t>
            </a:r>
            <a:r>
              <a:rPr lang="en-IN" dirty="0"/>
              <a:t> Service on AWS</a:t>
            </a:r>
          </a:p>
        </p:txBody>
      </p:sp>
    </p:spTree>
    <p:extLst>
      <p:ext uri="{BB962C8B-B14F-4D97-AF65-F5344CB8AC3E}">
        <p14:creationId xmlns:p14="http://schemas.microsoft.com/office/powerpoint/2010/main" val="2883289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SOE III\Desktop\cloud computing\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764704"/>
            <a:ext cx="8570913" cy="491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629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370897"/>
            <a:ext cx="3668889" cy="369332"/>
          </a:xfrm>
          <a:prstGeom prst="rect">
            <a:avLst/>
          </a:prstGeom>
        </p:spPr>
        <p:txBody>
          <a:bodyPr wrap="none">
            <a:spAutoFit/>
          </a:bodyPr>
          <a:lstStyle/>
          <a:p>
            <a:pPr fontAlgn="base"/>
            <a:r>
              <a:rPr lang="en-IN" b="1" dirty="0">
                <a:solidFill>
                  <a:srgbClr val="7030A0"/>
                </a:solidFill>
              </a:rPr>
              <a:t>AWS Customer Engagement Services</a:t>
            </a:r>
          </a:p>
        </p:txBody>
      </p:sp>
      <p:sp>
        <p:nvSpPr>
          <p:cNvPr id="4" name="Rectangle 3"/>
          <p:cNvSpPr/>
          <p:nvPr/>
        </p:nvSpPr>
        <p:spPr>
          <a:xfrm>
            <a:off x="397747" y="1066800"/>
            <a:ext cx="4572000" cy="1477328"/>
          </a:xfrm>
          <a:prstGeom prst="rect">
            <a:avLst/>
          </a:prstGeom>
        </p:spPr>
        <p:txBody>
          <a:bodyPr>
            <a:spAutoFit/>
          </a:bodyPr>
          <a:lstStyle/>
          <a:p>
            <a:r>
              <a:rPr lang="en-US" dirty="0"/>
              <a:t>Amazon Connect</a:t>
            </a:r>
          </a:p>
          <a:p>
            <a:endParaRPr lang="en-US" dirty="0"/>
          </a:p>
          <a:p>
            <a:r>
              <a:rPr lang="en-US" dirty="0"/>
              <a:t>Amazon Pinpoint</a:t>
            </a:r>
          </a:p>
          <a:p>
            <a:endParaRPr lang="en-US" dirty="0"/>
          </a:p>
          <a:p>
            <a:r>
              <a:rPr lang="en-US" dirty="0"/>
              <a:t>Amazon Simple Email Service</a:t>
            </a:r>
            <a:endParaRPr lang="en-IN" dirty="0"/>
          </a:p>
        </p:txBody>
      </p:sp>
      <p:sp>
        <p:nvSpPr>
          <p:cNvPr id="5" name="Rectangle 4"/>
          <p:cNvSpPr/>
          <p:nvPr/>
        </p:nvSpPr>
        <p:spPr>
          <a:xfrm>
            <a:off x="1737576" y="2723103"/>
            <a:ext cx="2408352" cy="369332"/>
          </a:xfrm>
          <a:prstGeom prst="rect">
            <a:avLst/>
          </a:prstGeom>
        </p:spPr>
        <p:txBody>
          <a:bodyPr wrap="none">
            <a:spAutoFit/>
          </a:bodyPr>
          <a:lstStyle/>
          <a:p>
            <a:pPr fontAlgn="base"/>
            <a:r>
              <a:rPr lang="en-IN" b="1" dirty="0">
                <a:solidFill>
                  <a:srgbClr val="7030A0"/>
                </a:solidFill>
              </a:rPr>
              <a:t>AWS Database Services</a:t>
            </a:r>
          </a:p>
        </p:txBody>
      </p:sp>
      <p:sp>
        <p:nvSpPr>
          <p:cNvPr id="6" name="Rectangle 5"/>
          <p:cNvSpPr/>
          <p:nvPr/>
        </p:nvSpPr>
        <p:spPr>
          <a:xfrm>
            <a:off x="397747" y="3200400"/>
            <a:ext cx="4572000" cy="3139321"/>
          </a:xfrm>
          <a:prstGeom prst="rect">
            <a:avLst/>
          </a:prstGeom>
        </p:spPr>
        <p:txBody>
          <a:bodyPr>
            <a:spAutoFit/>
          </a:bodyPr>
          <a:lstStyle/>
          <a:p>
            <a:r>
              <a:rPr lang="en-IN" dirty="0"/>
              <a:t>Amazon Aurora</a:t>
            </a:r>
          </a:p>
          <a:p>
            <a:endParaRPr lang="en-IN" dirty="0"/>
          </a:p>
          <a:p>
            <a:r>
              <a:rPr lang="en-IN" dirty="0"/>
              <a:t>Amazon </a:t>
            </a:r>
            <a:r>
              <a:rPr lang="en-IN" dirty="0" err="1"/>
              <a:t>DynamoDB</a:t>
            </a:r>
            <a:endParaRPr lang="en-IN" dirty="0"/>
          </a:p>
          <a:p>
            <a:endParaRPr lang="en-IN" dirty="0"/>
          </a:p>
          <a:p>
            <a:r>
              <a:rPr lang="en-IN" dirty="0"/>
              <a:t>Amazon </a:t>
            </a:r>
            <a:r>
              <a:rPr lang="en-IN" dirty="0" err="1"/>
              <a:t>DocumentDB</a:t>
            </a:r>
            <a:endParaRPr lang="en-IN" dirty="0"/>
          </a:p>
          <a:p>
            <a:endParaRPr lang="en-IN" dirty="0"/>
          </a:p>
          <a:p>
            <a:r>
              <a:rPr lang="en-IN" dirty="0"/>
              <a:t>Amazon </a:t>
            </a:r>
            <a:r>
              <a:rPr lang="en-IN" dirty="0" err="1"/>
              <a:t>ElastiCache</a:t>
            </a:r>
            <a:endParaRPr lang="en-IN" dirty="0"/>
          </a:p>
          <a:p>
            <a:endParaRPr lang="en-IN" dirty="0"/>
          </a:p>
          <a:p>
            <a:r>
              <a:rPr lang="en-IN" dirty="0"/>
              <a:t>Amazon </a:t>
            </a:r>
            <a:r>
              <a:rPr lang="en-IN" dirty="0" err="1"/>
              <a:t>Keyspaces</a:t>
            </a:r>
            <a:endParaRPr lang="en-IN" dirty="0"/>
          </a:p>
          <a:p>
            <a:endParaRPr lang="en-IN" dirty="0"/>
          </a:p>
          <a:p>
            <a:r>
              <a:rPr lang="en-IN" dirty="0"/>
              <a:t>Amazon Neptune</a:t>
            </a:r>
          </a:p>
        </p:txBody>
      </p:sp>
      <p:sp>
        <p:nvSpPr>
          <p:cNvPr id="7" name="Rectangle 6"/>
          <p:cNvSpPr/>
          <p:nvPr/>
        </p:nvSpPr>
        <p:spPr>
          <a:xfrm>
            <a:off x="3657600" y="3112532"/>
            <a:ext cx="4572000" cy="3693319"/>
          </a:xfrm>
          <a:prstGeom prst="rect">
            <a:avLst/>
          </a:prstGeom>
        </p:spPr>
        <p:txBody>
          <a:bodyPr wrap="square">
            <a:spAutoFit/>
          </a:bodyPr>
          <a:lstStyle/>
          <a:p>
            <a:r>
              <a:rPr lang="en-IN" dirty="0"/>
              <a:t>Amazon Quantum Ledger Database</a:t>
            </a:r>
          </a:p>
          <a:p>
            <a:endParaRPr lang="en-IN" dirty="0"/>
          </a:p>
          <a:p>
            <a:r>
              <a:rPr lang="en-IN" dirty="0"/>
              <a:t>Amazon RDS</a:t>
            </a:r>
          </a:p>
          <a:p>
            <a:endParaRPr lang="en-IN" dirty="0"/>
          </a:p>
          <a:p>
            <a:r>
              <a:rPr lang="en-IN" dirty="0"/>
              <a:t>Amazon RDS on VMware</a:t>
            </a:r>
          </a:p>
          <a:p>
            <a:endParaRPr lang="en-IN" dirty="0"/>
          </a:p>
          <a:p>
            <a:r>
              <a:rPr lang="en-IN" dirty="0"/>
              <a:t>Amazon Redshift</a:t>
            </a:r>
          </a:p>
          <a:p>
            <a:endParaRPr lang="en-IN" dirty="0"/>
          </a:p>
          <a:p>
            <a:r>
              <a:rPr lang="en-IN" dirty="0"/>
              <a:t>Amazon </a:t>
            </a:r>
            <a:r>
              <a:rPr lang="en-IN" dirty="0" err="1"/>
              <a:t>Timestream</a:t>
            </a:r>
            <a:endParaRPr lang="en-IN" dirty="0"/>
          </a:p>
          <a:p>
            <a:endParaRPr lang="en-IN" dirty="0"/>
          </a:p>
          <a:p>
            <a:r>
              <a:rPr lang="en-IN" dirty="0"/>
              <a:t>Amazon Database Migration Service</a:t>
            </a:r>
          </a:p>
          <a:p>
            <a:endParaRPr lang="en-IN" dirty="0"/>
          </a:p>
          <a:p>
            <a:r>
              <a:rPr lang="en-IN" dirty="0"/>
              <a:t>AWS Glue</a:t>
            </a:r>
          </a:p>
        </p:txBody>
      </p:sp>
    </p:spTree>
    <p:extLst>
      <p:ext uri="{BB962C8B-B14F-4D97-AF65-F5344CB8AC3E}">
        <p14:creationId xmlns:p14="http://schemas.microsoft.com/office/powerpoint/2010/main" val="36352286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381000"/>
            <a:ext cx="2209516" cy="369332"/>
          </a:xfrm>
          <a:prstGeom prst="rect">
            <a:avLst/>
          </a:prstGeom>
        </p:spPr>
        <p:txBody>
          <a:bodyPr wrap="none">
            <a:spAutoFit/>
          </a:bodyPr>
          <a:lstStyle/>
          <a:p>
            <a:pPr fontAlgn="base"/>
            <a:r>
              <a:rPr lang="en-IN" b="1" dirty="0">
                <a:solidFill>
                  <a:srgbClr val="7030A0"/>
                </a:solidFill>
              </a:rPr>
              <a:t>AWS Developer Tools</a:t>
            </a:r>
          </a:p>
        </p:txBody>
      </p:sp>
      <p:sp>
        <p:nvSpPr>
          <p:cNvPr id="3" name="Rectangle 2"/>
          <p:cNvSpPr/>
          <p:nvPr/>
        </p:nvSpPr>
        <p:spPr>
          <a:xfrm>
            <a:off x="304800" y="1143000"/>
            <a:ext cx="4572000" cy="4247317"/>
          </a:xfrm>
          <a:prstGeom prst="rect">
            <a:avLst/>
          </a:prstGeom>
        </p:spPr>
        <p:txBody>
          <a:bodyPr>
            <a:spAutoFit/>
          </a:bodyPr>
          <a:lstStyle/>
          <a:p>
            <a:r>
              <a:rPr lang="en-IN" dirty="0"/>
              <a:t>Amazon </a:t>
            </a:r>
            <a:r>
              <a:rPr lang="en-IN" dirty="0" err="1"/>
              <a:t>CodeGuru</a:t>
            </a:r>
            <a:endParaRPr lang="en-IN" dirty="0"/>
          </a:p>
          <a:p>
            <a:endParaRPr lang="en-IN" dirty="0"/>
          </a:p>
          <a:p>
            <a:r>
              <a:rPr lang="en-IN" dirty="0"/>
              <a:t>Amazon </a:t>
            </a:r>
            <a:r>
              <a:rPr lang="en-IN" dirty="0" err="1"/>
              <a:t>Correto</a:t>
            </a:r>
            <a:endParaRPr lang="en-IN" dirty="0"/>
          </a:p>
          <a:p>
            <a:endParaRPr lang="en-IN" dirty="0"/>
          </a:p>
          <a:p>
            <a:r>
              <a:rPr lang="en-IN" dirty="0"/>
              <a:t>AWS Cloud Development Kit</a:t>
            </a:r>
          </a:p>
          <a:p>
            <a:endParaRPr lang="en-IN" dirty="0"/>
          </a:p>
          <a:p>
            <a:r>
              <a:rPr lang="en-IN" dirty="0"/>
              <a:t>AWS Cloud9</a:t>
            </a:r>
          </a:p>
          <a:p>
            <a:endParaRPr lang="en-IN" dirty="0"/>
          </a:p>
          <a:p>
            <a:r>
              <a:rPr lang="en-IN" dirty="0"/>
              <a:t>AWS </a:t>
            </a:r>
            <a:r>
              <a:rPr lang="en-IN" dirty="0" err="1"/>
              <a:t>CloudShell</a:t>
            </a:r>
            <a:endParaRPr lang="en-IN" dirty="0"/>
          </a:p>
          <a:p>
            <a:endParaRPr lang="en-IN" dirty="0"/>
          </a:p>
          <a:p>
            <a:r>
              <a:rPr lang="en-IN" dirty="0"/>
              <a:t>AWS </a:t>
            </a:r>
            <a:r>
              <a:rPr lang="en-IN" dirty="0" err="1"/>
              <a:t>CodeArtifact</a:t>
            </a:r>
            <a:endParaRPr lang="en-IN" dirty="0"/>
          </a:p>
          <a:p>
            <a:endParaRPr lang="en-IN" dirty="0"/>
          </a:p>
          <a:p>
            <a:r>
              <a:rPr lang="en-IN" dirty="0"/>
              <a:t>AWS </a:t>
            </a:r>
            <a:r>
              <a:rPr lang="en-IN" dirty="0" err="1"/>
              <a:t>CodeBuild</a:t>
            </a:r>
            <a:endParaRPr lang="en-IN" dirty="0"/>
          </a:p>
          <a:p>
            <a:endParaRPr lang="en-IN" dirty="0"/>
          </a:p>
          <a:p>
            <a:r>
              <a:rPr lang="en-IN" dirty="0"/>
              <a:t>AWS </a:t>
            </a:r>
            <a:r>
              <a:rPr lang="en-IN" dirty="0" err="1"/>
              <a:t>CodeCommit</a:t>
            </a:r>
            <a:endParaRPr lang="en-IN" dirty="0"/>
          </a:p>
        </p:txBody>
      </p:sp>
      <p:sp>
        <p:nvSpPr>
          <p:cNvPr id="4" name="Rectangle 3"/>
          <p:cNvSpPr/>
          <p:nvPr/>
        </p:nvSpPr>
        <p:spPr>
          <a:xfrm>
            <a:off x="3962400" y="1304398"/>
            <a:ext cx="4572000" cy="4247317"/>
          </a:xfrm>
          <a:prstGeom prst="rect">
            <a:avLst/>
          </a:prstGeom>
        </p:spPr>
        <p:txBody>
          <a:bodyPr>
            <a:spAutoFit/>
          </a:bodyPr>
          <a:lstStyle/>
          <a:p>
            <a:r>
              <a:rPr lang="en-IN" dirty="0"/>
              <a:t>AWS </a:t>
            </a:r>
            <a:r>
              <a:rPr lang="en-IN" dirty="0" err="1"/>
              <a:t>CodeDeploy</a:t>
            </a:r>
            <a:endParaRPr lang="en-IN" dirty="0"/>
          </a:p>
          <a:p>
            <a:endParaRPr lang="en-IN" dirty="0"/>
          </a:p>
          <a:p>
            <a:r>
              <a:rPr lang="en-IN" dirty="0"/>
              <a:t>AWS </a:t>
            </a:r>
            <a:r>
              <a:rPr lang="en-IN" dirty="0" err="1"/>
              <a:t>CodePipeline</a:t>
            </a:r>
            <a:endParaRPr lang="en-IN" dirty="0"/>
          </a:p>
          <a:p>
            <a:endParaRPr lang="en-IN" dirty="0"/>
          </a:p>
          <a:p>
            <a:r>
              <a:rPr lang="en-IN" dirty="0"/>
              <a:t>AWS </a:t>
            </a:r>
            <a:r>
              <a:rPr lang="en-IN" dirty="0" err="1"/>
              <a:t>CodeStar</a:t>
            </a:r>
            <a:endParaRPr lang="en-IN" dirty="0"/>
          </a:p>
          <a:p>
            <a:endParaRPr lang="en-IN" dirty="0"/>
          </a:p>
          <a:p>
            <a:r>
              <a:rPr lang="en-IN" dirty="0"/>
              <a:t>AWS Command Line Interface</a:t>
            </a:r>
          </a:p>
          <a:p>
            <a:endParaRPr lang="en-IN" dirty="0"/>
          </a:p>
          <a:p>
            <a:r>
              <a:rPr lang="en-IN" dirty="0"/>
              <a:t>AWS Device Farm</a:t>
            </a:r>
          </a:p>
          <a:p>
            <a:endParaRPr lang="en-IN" dirty="0"/>
          </a:p>
          <a:p>
            <a:r>
              <a:rPr lang="en-IN" dirty="0"/>
              <a:t>AWS Fault Injection Simulator</a:t>
            </a:r>
          </a:p>
          <a:p>
            <a:endParaRPr lang="en-IN" dirty="0"/>
          </a:p>
          <a:p>
            <a:r>
              <a:rPr lang="en-IN" dirty="0"/>
              <a:t>AWS Tools and SDKs</a:t>
            </a:r>
          </a:p>
          <a:p>
            <a:endParaRPr lang="en-IN" dirty="0"/>
          </a:p>
          <a:p>
            <a:r>
              <a:rPr lang="en-IN" dirty="0"/>
              <a:t>AWS X-Ray</a:t>
            </a:r>
          </a:p>
        </p:txBody>
      </p:sp>
    </p:spTree>
    <p:extLst>
      <p:ext uri="{BB962C8B-B14F-4D97-AF65-F5344CB8AC3E}">
        <p14:creationId xmlns:p14="http://schemas.microsoft.com/office/powerpoint/2010/main" val="19071224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 y="533400"/>
            <a:ext cx="3467488" cy="369332"/>
          </a:xfrm>
          <a:prstGeom prst="rect">
            <a:avLst/>
          </a:prstGeom>
        </p:spPr>
        <p:txBody>
          <a:bodyPr wrap="none">
            <a:spAutoFit/>
          </a:bodyPr>
          <a:lstStyle/>
          <a:p>
            <a:pPr fontAlgn="base"/>
            <a:r>
              <a:rPr lang="en-US" b="1" dirty="0">
                <a:solidFill>
                  <a:srgbClr val="7030A0"/>
                </a:solidFill>
              </a:rPr>
              <a:t>AWS End User Computing Services</a:t>
            </a:r>
          </a:p>
        </p:txBody>
      </p:sp>
      <p:sp>
        <p:nvSpPr>
          <p:cNvPr id="3" name="Rectangle 2"/>
          <p:cNvSpPr/>
          <p:nvPr/>
        </p:nvSpPr>
        <p:spPr>
          <a:xfrm>
            <a:off x="228600" y="1143000"/>
            <a:ext cx="4572000" cy="2031325"/>
          </a:xfrm>
          <a:prstGeom prst="rect">
            <a:avLst/>
          </a:prstGeom>
        </p:spPr>
        <p:txBody>
          <a:bodyPr>
            <a:spAutoFit/>
          </a:bodyPr>
          <a:lstStyle/>
          <a:p>
            <a:r>
              <a:rPr lang="en-US" dirty="0"/>
              <a:t>Amazon </a:t>
            </a:r>
            <a:r>
              <a:rPr lang="en-US" dirty="0" err="1"/>
              <a:t>AppStream</a:t>
            </a:r>
            <a:r>
              <a:rPr lang="en-US" dirty="0"/>
              <a:t> 2.0</a:t>
            </a:r>
          </a:p>
          <a:p>
            <a:endParaRPr lang="en-US" dirty="0"/>
          </a:p>
          <a:p>
            <a:r>
              <a:rPr lang="en-US" dirty="0"/>
              <a:t>Amazon </a:t>
            </a:r>
            <a:r>
              <a:rPr lang="en-US" dirty="0" err="1"/>
              <a:t>WorkDocs</a:t>
            </a:r>
            <a:endParaRPr lang="en-US" dirty="0"/>
          </a:p>
          <a:p>
            <a:endParaRPr lang="en-US" dirty="0"/>
          </a:p>
          <a:p>
            <a:r>
              <a:rPr lang="en-US" dirty="0"/>
              <a:t>Amazon </a:t>
            </a:r>
            <a:r>
              <a:rPr lang="en-US" dirty="0" err="1"/>
              <a:t>WorkLink</a:t>
            </a:r>
            <a:endParaRPr lang="en-US" dirty="0"/>
          </a:p>
          <a:p>
            <a:endParaRPr lang="en-US" dirty="0"/>
          </a:p>
          <a:p>
            <a:r>
              <a:rPr lang="en-US" dirty="0"/>
              <a:t>Amazon </a:t>
            </a:r>
            <a:r>
              <a:rPr lang="en-US" dirty="0" err="1"/>
              <a:t>WorkSpaces</a:t>
            </a:r>
            <a:endParaRPr lang="en-IN" dirty="0"/>
          </a:p>
        </p:txBody>
      </p:sp>
      <p:sp>
        <p:nvSpPr>
          <p:cNvPr id="4" name="Rectangle 3"/>
          <p:cNvSpPr/>
          <p:nvPr/>
        </p:nvSpPr>
        <p:spPr>
          <a:xfrm>
            <a:off x="4114800" y="533400"/>
            <a:ext cx="4090735" cy="369332"/>
          </a:xfrm>
          <a:prstGeom prst="rect">
            <a:avLst/>
          </a:prstGeom>
        </p:spPr>
        <p:txBody>
          <a:bodyPr wrap="none">
            <a:spAutoFit/>
          </a:bodyPr>
          <a:lstStyle/>
          <a:p>
            <a:pPr fontAlgn="base"/>
            <a:r>
              <a:rPr lang="en-US" b="1" dirty="0">
                <a:solidFill>
                  <a:srgbClr val="7030A0"/>
                </a:solidFill>
              </a:rPr>
              <a:t>AWS Front-End Web and Mobile Services</a:t>
            </a:r>
          </a:p>
        </p:txBody>
      </p:sp>
      <p:sp>
        <p:nvSpPr>
          <p:cNvPr id="5" name="Rectangle 4"/>
          <p:cNvSpPr/>
          <p:nvPr/>
        </p:nvSpPr>
        <p:spPr>
          <a:xfrm>
            <a:off x="4548554" y="1163934"/>
            <a:ext cx="4572000" cy="2585323"/>
          </a:xfrm>
          <a:prstGeom prst="rect">
            <a:avLst/>
          </a:prstGeom>
        </p:spPr>
        <p:txBody>
          <a:bodyPr>
            <a:spAutoFit/>
          </a:bodyPr>
          <a:lstStyle/>
          <a:p>
            <a:r>
              <a:rPr lang="en-US" dirty="0"/>
              <a:t>AWS Amplify</a:t>
            </a:r>
          </a:p>
          <a:p>
            <a:endParaRPr lang="en-US" dirty="0"/>
          </a:p>
          <a:p>
            <a:r>
              <a:rPr lang="en-US" dirty="0"/>
              <a:t>Amazon API Gateway</a:t>
            </a:r>
          </a:p>
          <a:p>
            <a:endParaRPr lang="en-US" dirty="0"/>
          </a:p>
          <a:p>
            <a:r>
              <a:rPr lang="en-US" dirty="0"/>
              <a:t>Amazon Location Service</a:t>
            </a:r>
          </a:p>
          <a:p>
            <a:endParaRPr lang="en-US" dirty="0"/>
          </a:p>
          <a:p>
            <a:r>
              <a:rPr lang="en-US" dirty="0"/>
              <a:t>Amazon Pinpoint</a:t>
            </a:r>
          </a:p>
          <a:p>
            <a:endParaRPr lang="en-US" dirty="0"/>
          </a:p>
          <a:p>
            <a:r>
              <a:rPr lang="en-US" dirty="0"/>
              <a:t>AWS Device Farm</a:t>
            </a:r>
            <a:endParaRPr lang="en-IN" dirty="0"/>
          </a:p>
        </p:txBody>
      </p:sp>
      <p:sp>
        <p:nvSpPr>
          <p:cNvPr id="6" name="Rectangle 5"/>
          <p:cNvSpPr/>
          <p:nvPr/>
        </p:nvSpPr>
        <p:spPr>
          <a:xfrm>
            <a:off x="381000" y="3749257"/>
            <a:ext cx="2561086" cy="369332"/>
          </a:xfrm>
          <a:prstGeom prst="rect">
            <a:avLst/>
          </a:prstGeom>
        </p:spPr>
        <p:txBody>
          <a:bodyPr wrap="none">
            <a:spAutoFit/>
          </a:bodyPr>
          <a:lstStyle/>
          <a:p>
            <a:pPr fontAlgn="base"/>
            <a:r>
              <a:rPr lang="en-IN" b="1" dirty="0">
                <a:solidFill>
                  <a:srgbClr val="7030A0"/>
                </a:solidFill>
              </a:rPr>
              <a:t>AWS Game Tech Services</a:t>
            </a:r>
          </a:p>
        </p:txBody>
      </p:sp>
      <p:sp>
        <p:nvSpPr>
          <p:cNvPr id="7" name="Rectangle 6"/>
          <p:cNvSpPr/>
          <p:nvPr/>
        </p:nvSpPr>
        <p:spPr>
          <a:xfrm>
            <a:off x="226519" y="4267200"/>
            <a:ext cx="4572000" cy="923330"/>
          </a:xfrm>
          <a:prstGeom prst="rect">
            <a:avLst/>
          </a:prstGeom>
        </p:spPr>
        <p:txBody>
          <a:bodyPr>
            <a:spAutoFit/>
          </a:bodyPr>
          <a:lstStyle/>
          <a:p>
            <a:r>
              <a:rPr lang="en-IN" dirty="0"/>
              <a:t>Amazon </a:t>
            </a:r>
            <a:r>
              <a:rPr lang="en-IN" dirty="0" err="1"/>
              <a:t>GameLift</a:t>
            </a:r>
            <a:endParaRPr lang="en-IN" dirty="0"/>
          </a:p>
          <a:p>
            <a:endParaRPr lang="en-IN" dirty="0"/>
          </a:p>
          <a:p>
            <a:r>
              <a:rPr lang="en-IN" dirty="0"/>
              <a:t>Amazon Lumberyard</a:t>
            </a:r>
          </a:p>
        </p:txBody>
      </p:sp>
    </p:spTree>
    <p:extLst>
      <p:ext uri="{BB962C8B-B14F-4D97-AF65-F5344CB8AC3E}">
        <p14:creationId xmlns:p14="http://schemas.microsoft.com/office/powerpoint/2010/main" val="38233554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533400"/>
            <a:ext cx="3209276" cy="369332"/>
          </a:xfrm>
          <a:prstGeom prst="rect">
            <a:avLst/>
          </a:prstGeom>
        </p:spPr>
        <p:txBody>
          <a:bodyPr wrap="none">
            <a:spAutoFit/>
          </a:bodyPr>
          <a:lstStyle/>
          <a:p>
            <a:pPr fontAlgn="base"/>
            <a:r>
              <a:rPr lang="en-US" b="1" dirty="0">
                <a:solidFill>
                  <a:srgbClr val="7030A0"/>
                </a:solidFill>
              </a:rPr>
              <a:t>AWS Internet of Things Services</a:t>
            </a:r>
          </a:p>
        </p:txBody>
      </p:sp>
      <p:sp>
        <p:nvSpPr>
          <p:cNvPr id="3" name="Rectangle 2"/>
          <p:cNvSpPr/>
          <p:nvPr/>
        </p:nvSpPr>
        <p:spPr>
          <a:xfrm>
            <a:off x="358391" y="990600"/>
            <a:ext cx="4572000" cy="3693319"/>
          </a:xfrm>
          <a:prstGeom prst="rect">
            <a:avLst/>
          </a:prstGeom>
        </p:spPr>
        <p:txBody>
          <a:bodyPr>
            <a:spAutoFit/>
          </a:bodyPr>
          <a:lstStyle/>
          <a:p>
            <a:r>
              <a:rPr lang="en-IN" dirty="0"/>
              <a:t>AWS </a:t>
            </a:r>
            <a:r>
              <a:rPr lang="en-IN" dirty="0" err="1"/>
              <a:t>IoT</a:t>
            </a:r>
            <a:r>
              <a:rPr lang="en-IN" dirty="0"/>
              <a:t> Core</a:t>
            </a:r>
          </a:p>
          <a:p>
            <a:endParaRPr lang="en-IN" dirty="0"/>
          </a:p>
          <a:p>
            <a:r>
              <a:rPr lang="en-IN" dirty="0"/>
              <a:t>AWS </a:t>
            </a:r>
            <a:r>
              <a:rPr lang="en-IN" dirty="0" err="1"/>
              <a:t>Greengrass</a:t>
            </a:r>
            <a:endParaRPr lang="en-IN" dirty="0"/>
          </a:p>
          <a:p>
            <a:endParaRPr lang="en-IN" dirty="0"/>
          </a:p>
          <a:p>
            <a:r>
              <a:rPr lang="en-IN" dirty="0"/>
              <a:t>AWS </a:t>
            </a:r>
            <a:r>
              <a:rPr lang="en-IN" dirty="0" err="1"/>
              <a:t>IoT</a:t>
            </a:r>
            <a:r>
              <a:rPr lang="en-IN" dirty="0"/>
              <a:t> 1-Click</a:t>
            </a:r>
          </a:p>
          <a:p>
            <a:endParaRPr lang="en-IN" dirty="0"/>
          </a:p>
          <a:p>
            <a:r>
              <a:rPr lang="en-IN" dirty="0"/>
              <a:t>AWS </a:t>
            </a:r>
            <a:r>
              <a:rPr lang="en-IN" dirty="0" err="1"/>
              <a:t>IoT</a:t>
            </a:r>
            <a:r>
              <a:rPr lang="en-IN" dirty="0"/>
              <a:t> Analytics</a:t>
            </a:r>
          </a:p>
          <a:p>
            <a:endParaRPr lang="en-IN" dirty="0"/>
          </a:p>
          <a:p>
            <a:r>
              <a:rPr lang="en-IN" dirty="0"/>
              <a:t>AWS </a:t>
            </a:r>
            <a:r>
              <a:rPr lang="en-IN" dirty="0" err="1"/>
              <a:t>IoT</a:t>
            </a:r>
            <a:r>
              <a:rPr lang="en-IN" dirty="0"/>
              <a:t> Button</a:t>
            </a:r>
          </a:p>
          <a:p>
            <a:endParaRPr lang="en-IN" dirty="0"/>
          </a:p>
          <a:p>
            <a:r>
              <a:rPr lang="en-IN" dirty="0"/>
              <a:t>AWS </a:t>
            </a:r>
            <a:r>
              <a:rPr lang="en-IN" dirty="0" err="1"/>
              <a:t>IoT</a:t>
            </a:r>
            <a:r>
              <a:rPr lang="en-IN" dirty="0"/>
              <a:t> Device Defender</a:t>
            </a:r>
          </a:p>
          <a:p>
            <a:endParaRPr lang="en-IN" dirty="0"/>
          </a:p>
          <a:p>
            <a:r>
              <a:rPr lang="en-IN" dirty="0"/>
              <a:t>AWS </a:t>
            </a:r>
            <a:r>
              <a:rPr lang="en-IN" dirty="0" err="1"/>
              <a:t>IoT</a:t>
            </a:r>
            <a:r>
              <a:rPr lang="en-IN" dirty="0"/>
              <a:t> Management </a:t>
            </a:r>
          </a:p>
        </p:txBody>
      </p:sp>
      <p:sp>
        <p:nvSpPr>
          <p:cNvPr id="4" name="Rectangle 3"/>
          <p:cNvSpPr/>
          <p:nvPr/>
        </p:nvSpPr>
        <p:spPr>
          <a:xfrm>
            <a:off x="4114800" y="990600"/>
            <a:ext cx="4572000" cy="2585323"/>
          </a:xfrm>
          <a:prstGeom prst="rect">
            <a:avLst/>
          </a:prstGeom>
        </p:spPr>
        <p:txBody>
          <a:bodyPr>
            <a:spAutoFit/>
          </a:bodyPr>
          <a:lstStyle/>
          <a:p>
            <a:r>
              <a:rPr lang="en-IN" dirty="0"/>
              <a:t>AWS </a:t>
            </a:r>
            <a:r>
              <a:rPr lang="en-IN" dirty="0" err="1"/>
              <a:t>IoT</a:t>
            </a:r>
            <a:r>
              <a:rPr lang="en-IN" dirty="0"/>
              <a:t> Events</a:t>
            </a:r>
          </a:p>
          <a:p>
            <a:endParaRPr lang="en-IN" dirty="0"/>
          </a:p>
          <a:p>
            <a:r>
              <a:rPr lang="en-IN" dirty="0"/>
              <a:t>AWS </a:t>
            </a:r>
            <a:r>
              <a:rPr lang="en-IN" dirty="0" err="1"/>
              <a:t>IoT</a:t>
            </a:r>
            <a:r>
              <a:rPr lang="en-IN" dirty="0"/>
              <a:t> </a:t>
            </a:r>
            <a:r>
              <a:rPr lang="en-IN" dirty="0" err="1"/>
              <a:t>SiteWise</a:t>
            </a:r>
            <a:endParaRPr lang="en-IN" dirty="0"/>
          </a:p>
          <a:p>
            <a:endParaRPr lang="en-IN" dirty="0"/>
          </a:p>
          <a:p>
            <a:r>
              <a:rPr lang="en-IN" dirty="0"/>
              <a:t>AWS </a:t>
            </a:r>
            <a:r>
              <a:rPr lang="en-IN" dirty="0" err="1"/>
              <a:t>IoT</a:t>
            </a:r>
            <a:r>
              <a:rPr lang="en-IN" dirty="0"/>
              <a:t> Things Graph</a:t>
            </a:r>
          </a:p>
          <a:p>
            <a:endParaRPr lang="en-IN" dirty="0"/>
          </a:p>
          <a:p>
            <a:r>
              <a:rPr lang="en-IN" dirty="0"/>
              <a:t>AWS Partner Device </a:t>
            </a:r>
            <a:r>
              <a:rPr lang="en-IN" dirty="0" err="1"/>
              <a:t>Catalog</a:t>
            </a:r>
            <a:endParaRPr lang="en-IN" dirty="0"/>
          </a:p>
          <a:p>
            <a:endParaRPr lang="en-IN" dirty="0"/>
          </a:p>
          <a:p>
            <a:r>
              <a:rPr lang="en-IN" dirty="0" err="1"/>
              <a:t>FreeRTOS</a:t>
            </a:r>
            <a:endParaRPr lang="en-IN" dirty="0"/>
          </a:p>
        </p:txBody>
      </p:sp>
    </p:spTree>
    <p:extLst>
      <p:ext uri="{BB962C8B-B14F-4D97-AF65-F5344CB8AC3E}">
        <p14:creationId xmlns:p14="http://schemas.microsoft.com/office/powerpoint/2010/main" val="30667535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28600"/>
            <a:ext cx="3219023" cy="369332"/>
          </a:xfrm>
          <a:prstGeom prst="rect">
            <a:avLst/>
          </a:prstGeom>
        </p:spPr>
        <p:txBody>
          <a:bodyPr wrap="none">
            <a:spAutoFit/>
          </a:bodyPr>
          <a:lstStyle/>
          <a:p>
            <a:pPr fontAlgn="base"/>
            <a:r>
              <a:rPr lang="en-IN" b="1" dirty="0">
                <a:solidFill>
                  <a:srgbClr val="7030A0"/>
                </a:solidFill>
              </a:rPr>
              <a:t>AWS Machine Learning Services</a:t>
            </a:r>
          </a:p>
        </p:txBody>
      </p:sp>
      <p:sp>
        <p:nvSpPr>
          <p:cNvPr id="3" name="Rectangle 2"/>
          <p:cNvSpPr/>
          <p:nvPr/>
        </p:nvSpPr>
        <p:spPr>
          <a:xfrm>
            <a:off x="228600" y="685800"/>
            <a:ext cx="4572000" cy="4801314"/>
          </a:xfrm>
          <a:prstGeom prst="rect">
            <a:avLst/>
          </a:prstGeom>
        </p:spPr>
        <p:txBody>
          <a:bodyPr>
            <a:spAutoFit/>
          </a:bodyPr>
          <a:lstStyle/>
          <a:p>
            <a:r>
              <a:rPr lang="en-IN" dirty="0"/>
              <a:t>Amazon </a:t>
            </a:r>
            <a:r>
              <a:rPr lang="en-IN" dirty="0" err="1"/>
              <a:t>SageMaker</a:t>
            </a:r>
            <a:endParaRPr lang="en-IN" dirty="0"/>
          </a:p>
          <a:p>
            <a:endParaRPr lang="en-IN" dirty="0"/>
          </a:p>
          <a:p>
            <a:r>
              <a:rPr lang="en-IN" dirty="0"/>
              <a:t>Amazon Augmented AI</a:t>
            </a:r>
          </a:p>
          <a:p>
            <a:endParaRPr lang="en-IN" dirty="0"/>
          </a:p>
          <a:p>
            <a:r>
              <a:rPr lang="en-IN" dirty="0"/>
              <a:t>Amazon </a:t>
            </a:r>
            <a:r>
              <a:rPr lang="en-IN" dirty="0" err="1"/>
              <a:t>CodeGuru</a:t>
            </a:r>
            <a:endParaRPr lang="en-IN" dirty="0"/>
          </a:p>
          <a:p>
            <a:endParaRPr lang="en-IN" dirty="0"/>
          </a:p>
          <a:p>
            <a:r>
              <a:rPr lang="en-IN" dirty="0"/>
              <a:t>Amazon Comprehend</a:t>
            </a:r>
          </a:p>
          <a:p>
            <a:endParaRPr lang="en-IN" dirty="0"/>
          </a:p>
          <a:p>
            <a:r>
              <a:rPr lang="en-IN" dirty="0"/>
              <a:t>Amazon </a:t>
            </a:r>
            <a:r>
              <a:rPr lang="en-IN" dirty="0" err="1"/>
              <a:t>DevOps</a:t>
            </a:r>
            <a:r>
              <a:rPr lang="en-IN" dirty="0"/>
              <a:t> Guru</a:t>
            </a:r>
          </a:p>
          <a:p>
            <a:endParaRPr lang="en-IN" dirty="0"/>
          </a:p>
          <a:p>
            <a:r>
              <a:rPr lang="en-IN" dirty="0"/>
              <a:t>Amazon Elastic Inference</a:t>
            </a:r>
          </a:p>
          <a:p>
            <a:endParaRPr lang="en-IN" dirty="0"/>
          </a:p>
          <a:p>
            <a:r>
              <a:rPr lang="en-IN" dirty="0"/>
              <a:t>Amazon Forecast</a:t>
            </a:r>
          </a:p>
          <a:p>
            <a:endParaRPr lang="en-IN" dirty="0"/>
          </a:p>
          <a:p>
            <a:r>
              <a:rPr lang="en-IN" dirty="0"/>
              <a:t>Amazon Fraud Detector</a:t>
            </a:r>
          </a:p>
          <a:p>
            <a:endParaRPr lang="en-IN" dirty="0"/>
          </a:p>
          <a:p>
            <a:r>
              <a:rPr lang="en-IN" dirty="0"/>
              <a:t>Amazon </a:t>
            </a:r>
            <a:r>
              <a:rPr lang="en-IN" dirty="0" err="1"/>
              <a:t>Healthlake</a:t>
            </a:r>
            <a:endParaRPr lang="en-IN" dirty="0"/>
          </a:p>
        </p:txBody>
      </p:sp>
      <p:sp>
        <p:nvSpPr>
          <p:cNvPr id="4" name="Rectangle 3"/>
          <p:cNvSpPr/>
          <p:nvPr/>
        </p:nvSpPr>
        <p:spPr>
          <a:xfrm>
            <a:off x="4038600" y="597932"/>
            <a:ext cx="4572000" cy="5355312"/>
          </a:xfrm>
          <a:prstGeom prst="rect">
            <a:avLst/>
          </a:prstGeom>
        </p:spPr>
        <p:txBody>
          <a:bodyPr>
            <a:spAutoFit/>
          </a:bodyPr>
          <a:lstStyle/>
          <a:p>
            <a:r>
              <a:rPr lang="en-IN" dirty="0"/>
              <a:t>Amazon Kendra</a:t>
            </a:r>
          </a:p>
          <a:p>
            <a:endParaRPr lang="en-IN" dirty="0"/>
          </a:p>
          <a:p>
            <a:r>
              <a:rPr lang="en-IN" dirty="0"/>
              <a:t>Amazon </a:t>
            </a:r>
            <a:r>
              <a:rPr lang="en-IN" dirty="0" err="1"/>
              <a:t>Lex</a:t>
            </a:r>
            <a:endParaRPr lang="en-IN" dirty="0"/>
          </a:p>
          <a:p>
            <a:endParaRPr lang="en-IN" dirty="0"/>
          </a:p>
          <a:p>
            <a:r>
              <a:rPr lang="en-IN" dirty="0"/>
              <a:t>Amazon Lookout for Equipment</a:t>
            </a:r>
          </a:p>
          <a:p>
            <a:endParaRPr lang="en-IN" dirty="0"/>
          </a:p>
          <a:p>
            <a:r>
              <a:rPr lang="en-IN" dirty="0"/>
              <a:t>Amazon Lookout for Metrics</a:t>
            </a:r>
          </a:p>
          <a:p>
            <a:endParaRPr lang="en-IN" dirty="0"/>
          </a:p>
          <a:p>
            <a:r>
              <a:rPr lang="en-IN" dirty="0"/>
              <a:t>Amazon Lookout for Vision</a:t>
            </a:r>
          </a:p>
          <a:p>
            <a:endParaRPr lang="en-IN" dirty="0"/>
          </a:p>
          <a:p>
            <a:r>
              <a:rPr lang="en-IN" dirty="0"/>
              <a:t>Amazon </a:t>
            </a:r>
            <a:r>
              <a:rPr lang="en-IN" dirty="0" err="1"/>
              <a:t>Minitron</a:t>
            </a:r>
            <a:endParaRPr lang="en-IN" dirty="0"/>
          </a:p>
          <a:p>
            <a:endParaRPr lang="en-IN" dirty="0"/>
          </a:p>
          <a:p>
            <a:r>
              <a:rPr lang="en-IN" dirty="0"/>
              <a:t>Amazon Personalize</a:t>
            </a:r>
          </a:p>
          <a:p>
            <a:endParaRPr lang="en-IN" dirty="0"/>
          </a:p>
          <a:p>
            <a:r>
              <a:rPr lang="en-IN" dirty="0"/>
              <a:t>Amazon Polly</a:t>
            </a:r>
          </a:p>
          <a:p>
            <a:endParaRPr lang="en-IN" dirty="0"/>
          </a:p>
          <a:p>
            <a:r>
              <a:rPr lang="en-IN" dirty="0"/>
              <a:t>Amazon </a:t>
            </a:r>
            <a:r>
              <a:rPr lang="en-IN" dirty="0" err="1"/>
              <a:t>Rekognition</a:t>
            </a:r>
            <a:endParaRPr lang="en-IN" dirty="0"/>
          </a:p>
          <a:p>
            <a:endParaRPr lang="en-IN" dirty="0"/>
          </a:p>
          <a:p>
            <a:r>
              <a:rPr lang="en-IN" dirty="0"/>
              <a:t>Amazon </a:t>
            </a:r>
            <a:r>
              <a:rPr lang="en-IN" dirty="0" err="1"/>
              <a:t>SageMaker</a:t>
            </a:r>
            <a:r>
              <a:rPr lang="en-IN" dirty="0"/>
              <a:t> Data Wrangler</a:t>
            </a:r>
          </a:p>
        </p:txBody>
      </p:sp>
    </p:spTree>
    <p:extLst>
      <p:ext uri="{BB962C8B-B14F-4D97-AF65-F5344CB8AC3E}">
        <p14:creationId xmlns:p14="http://schemas.microsoft.com/office/powerpoint/2010/main" val="13046960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457200"/>
            <a:ext cx="4572000" cy="4247317"/>
          </a:xfrm>
          <a:prstGeom prst="rect">
            <a:avLst/>
          </a:prstGeom>
        </p:spPr>
        <p:txBody>
          <a:bodyPr>
            <a:spAutoFit/>
          </a:bodyPr>
          <a:lstStyle/>
          <a:p>
            <a:r>
              <a:rPr lang="en-IN" dirty="0"/>
              <a:t>Amazon </a:t>
            </a:r>
            <a:r>
              <a:rPr lang="en-IN" dirty="0" err="1"/>
              <a:t>SageMaker</a:t>
            </a:r>
            <a:r>
              <a:rPr lang="en-IN" dirty="0"/>
              <a:t> Ground Truth</a:t>
            </a:r>
          </a:p>
          <a:p>
            <a:endParaRPr lang="en-IN" dirty="0"/>
          </a:p>
          <a:p>
            <a:r>
              <a:rPr lang="en-IN" dirty="0"/>
              <a:t>Amazon </a:t>
            </a:r>
            <a:r>
              <a:rPr lang="en-IN" dirty="0" err="1"/>
              <a:t>Textract</a:t>
            </a:r>
            <a:endParaRPr lang="en-IN" dirty="0"/>
          </a:p>
          <a:p>
            <a:endParaRPr lang="en-IN" dirty="0"/>
          </a:p>
          <a:p>
            <a:r>
              <a:rPr lang="en-IN" dirty="0"/>
              <a:t>Amazon Translate</a:t>
            </a:r>
          </a:p>
          <a:p>
            <a:endParaRPr lang="en-IN" dirty="0"/>
          </a:p>
          <a:p>
            <a:r>
              <a:rPr lang="en-IN" dirty="0"/>
              <a:t>Amazon Transcribe</a:t>
            </a:r>
          </a:p>
          <a:p>
            <a:endParaRPr lang="en-IN" dirty="0"/>
          </a:p>
          <a:p>
            <a:r>
              <a:rPr lang="en-IN" dirty="0"/>
              <a:t>Amazon Deep Learning AMIs</a:t>
            </a:r>
          </a:p>
          <a:p>
            <a:endParaRPr lang="en-IN" dirty="0"/>
          </a:p>
          <a:p>
            <a:r>
              <a:rPr lang="en-IN" dirty="0"/>
              <a:t>AWS Deep Learning Containers</a:t>
            </a:r>
          </a:p>
          <a:p>
            <a:endParaRPr lang="en-IN" dirty="0"/>
          </a:p>
          <a:p>
            <a:r>
              <a:rPr lang="en-IN" dirty="0"/>
              <a:t>AWS </a:t>
            </a:r>
            <a:r>
              <a:rPr lang="en-IN" dirty="0" err="1"/>
              <a:t>DeepComposer</a:t>
            </a:r>
            <a:endParaRPr lang="en-IN" dirty="0"/>
          </a:p>
          <a:p>
            <a:endParaRPr lang="en-IN" dirty="0"/>
          </a:p>
          <a:p>
            <a:r>
              <a:rPr lang="en-IN" dirty="0"/>
              <a:t>AWS </a:t>
            </a:r>
            <a:r>
              <a:rPr lang="en-IN" dirty="0" err="1"/>
              <a:t>DeepLens</a:t>
            </a:r>
            <a:endParaRPr lang="en-IN" dirty="0"/>
          </a:p>
        </p:txBody>
      </p:sp>
      <p:sp>
        <p:nvSpPr>
          <p:cNvPr id="4" name="Rectangle 3"/>
          <p:cNvSpPr/>
          <p:nvPr/>
        </p:nvSpPr>
        <p:spPr>
          <a:xfrm>
            <a:off x="4038600" y="685800"/>
            <a:ext cx="4572000" cy="3139321"/>
          </a:xfrm>
          <a:prstGeom prst="rect">
            <a:avLst/>
          </a:prstGeom>
        </p:spPr>
        <p:txBody>
          <a:bodyPr>
            <a:spAutoFit/>
          </a:bodyPr>
          <a:lstStyle/>
          <a:p>
            <a:r>
              <a:rPr lang="en-US" dirty="0"/>
              <a:t>AWS </a:t>
            </a:r>
            <a:r>
              <a:rPr lang="en-US" dirty="0" err="1"/>
              <a:t>DeepRacer</a:t>
            </a:r>
            <a:endParaRPr lang="en-US" dirty="0"/>
          </a:p>
          <a:p>
            <a:endParaRPr lang="en-US" dirty="0"/>
          </a:p>
          <a:p>
            <a:r>
              <a:rPr lang="en-US" dirty="0"/>
              <a:t>AWS </a:t>
            </a:r>
            <a:r>
              <a:rPr lang="en-US" dirty="0" err="1"/>
              <a:t>Inferentia</a:t>
            </a:r>
            <a:endParaRPr lang="en-US" dirty="0"/>
          </a:p>
          <a:p>
            <a:endParaRPr lang="en-US" dirty="0"/>
          </a:p>
          <a:p>
            <a:r>
              <a:rPr lang="en-US" dirty="0"/>
              <a:t>AWS Panorama</a:t>
            </a:r>
          </a:p>
          <a:p>
            <a:endParaRPr lang="en-US" dirty="0"/>
          </a:p>
          <a:p>
            <a:r>
              <a:rPr lang="en-US" dirty="0" err="1"/>
              <a:t>PyTorch</a:t>
            </a:r>
            <a:r>
              <a:rPr lang="en-US" dirty="0"/>
              <a:t> on AWS</a:t>
            </a:r>
          </a:p>
          <a:p>
            <a:endParaRPr lang="en-US" dirty="0"/>
          </a:p>
          <a:p>
            <a:r>
              <a:rPr lang="en-US" dirty="0"/>
              <a:t>Apache </a:t>
            </a:r>
            <a:r>
              <a:rPr lang="en-US" dirty="0" err="1"/>
              <a:t>MXNet</a:t>
            </a:r>
            <a:r>
              <a:rPr lang="en-US" dirty="0"/>
              <a:t> on AWS</a:t>
            </a:r>
          </a:p>
          <a:p>
            <a:endParaRPr lang="en-US" dirty="0"/>
          </a:p>
          <a:p>
            <a:r>
              <a:rPr lang="en-US" dirty="0" err="1"/>
              <a:t>TensorFlow</a:t>
            </a:r>
            <a:r>
              <a:rPr lang="en-US" dirty="0"/>
              <a:t> on AWS</a:t>
            </a:r>
            <a:endParaRPr lang="en-IN" dirty="0"/>
          </a:p>
        </p:txBody>
      </p:sp>
    </p:spTree>
    <p:extLst>
      <p:ext uri="{BB962C8B-B14F-4D97-AF65-F5344CB8AC3E}">
        <p14:creationId xmlns:p14="http://schemas.microsoft.com/office/powerpoint/2010/main" val="34782257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8906" y="381000"/>
            <a:ext cx="4407425" cy="369332"/>
          </a:xfrm>
          <a:prstGeom prst="rect">
            <a:avLst/>
          </a:prstGeom>
        </p:spPr>
        <p:txBody>
          <a:bodyPr wrap="none">
            <a:spAutoFit/>
          </a:bodyPr>
          <a:lstStyle/>
          <a:p>
            <a:pPr fontAlgn="base"/>
            <a:r>
              <a:rPr lang="en-US" b="1" dirty="0">
                <a:solidFill>
                  <a:srgbClr val="7030A0"/>
                </a:solidFill>
              </a:rPr>
              <a:t>AWS Management and Governance Services</a:t>
            </a:r>
          </a:p>
        </p:txBody>
      </p:sp>
      <p:sp>
        <p:nvSpPr>
          <p:cNvPr id="3" name="Rectangle 2"/>
          <p:cNvSpPr/>
          <p:nvPr/>
        </p:nvSpPr>
        <p:spPr>
          <a:xfrm>
            <a:off x="210629" y="1011657"/>
            <a:ext cx="4572000" cy="4801314"/>
          </a:xfrm>
          <a:prstGeom prst="rect">
            <a:avLst/>
          </a:prstGeom>
        </p:spPr>
        <p:txBody>
          <a:bodyPr>
            <a:spAutoFit/>
          </a:bodyPr>
          <a:lstStyle/>
          <a:p>
            <a:r>
              <a:rPr lang="en-IN" dirty="0"/>
              <a:t>Amazon </a:t>
            </a:r>
            <a:r>
              <a:rPr lang="en-IN" dirty="0" err="1"/>
              <a:t>CloudWatch</a:t>
            </a:r>
            <a:endParaRPr lang="en-IN" dirty="0"/>
          </a:p>
          <a:p>
            <a:endParaRPr lang="en-IN" dirty="0"/>
          </a:p>
          <a:p>
            <a:r>
              <a:rPr lang="en-IN" dirty="0"/>
              <a:t>AWS Auto Scaling</a:t>
            </a:r>
          </a:p>
          <a:p>
            <a:endParaRPr lang="en-IN" dirty="0"/>
          </a:p>
          <a:p>
            <a:r>
              <a:rPr lang="en-IN" dirty="0"/>
              <a:t>AWS </a:t>
            </a:r>
            <a:r>
              <a:rPr lang="en-IN" dirty="0" err="1"/>
              <a:t>Chatbot</a:t>
            </a:r>
            <a:endParaRPr lang="en-IN" dirty="0"/>
          </a:p>
          <a:p>
            <a:endParaRPr lang="en-IN" dirty="0"/>
          </a:p>
          <a:p>
            <a:r>
              <a:rPr lang="en-IN" dirty="0"/>
              <a:t>AWS </a:t>
            </a:r>
            <a:r>
              <a:rPr lang="en-IN" dirty="0" err="1"/>
              <a:t>CloudFormation</a:t>
            </a:r>
            <a:endParaRPr lang="en-IN" dirty="0"/>
          </a:p>
          <a:p>
            <a:endParaRPr lang="en-IN" dirty="0"/>
          </a:p>
          <a:p>
            <a:r>
              <a:rPr lang="en-IN" dirty="0"/>
              <a:t>AWS </a:t>
            </a:r>
            <a:r>
              <a:rPr lang="en-IN" dirty="0" err="1"/>
              <a:t>CloudTrail</a:t>
            </a:r>
            <a:endParaRPr lang="en-IN" dirty="0"/>
          </a:p>
          <a:p>
            <a:endParaRPr lang="en-IN" dirty="0"/>
          </a:p>
          <a:p>
            <a:r>
              <a:rPr lang="en-IN" dirty="0"/>
              <a:t>AWS Compute Optimizer</a:t>
            </a:r>
          </a:p>
          <a:p>
            <a:endParaRPr lang="en-IN" dirty="0"/>
          </a:p>
          <a:p>
            <a:r>
              <a:rPr lang="en-IN" dirty="0"/>
              <a:t>AWS </a:t>
            </a:r>
            <a:r>
              <a:rPr lang="en-IN" dirty="0" err="1"/>
              <a:t>Config</a:t>
            </a:r>
            <a:endParaRPr lang="en-IN" dirty="0"/>
          </a:p>
          <a:p>
            <a:endParaRPr lang="en-IN" dirty="0"/>
          </a:p>
          <a:p>
            <a:r>
              <a:rPr lang="en-IN" dirty="0"/>
              <a:t>AWS Control Tower</a:t>
            </a:r>
          </a:p>
          <a:p>
            <a:endParaRPr lang="en-IN" dirty="0"/>
          </a:p>
          <a:p>
            <a:r>
              <a:rPr lang="en-IN" dirty="0"/>
              <a:t>AWS Console Mobile Application</a:t>
            </a:r>
          </a:p>
        </p:txBody>
      </p:sp>
      <p:sp>
        <p:nvSpPr>
          <p:cNvPr id="4" name="Rectangle 3"/>
          <p:cNvSpPr/>
          <p:nvPr/>
        </p:nvSpPr>
        <p:spPr>
          <a:xfrm>
            <a:off x="4038600" y="838200"/>
            <a:ext cx="4572000" cy="5355312"/>
          </a:xfrm>
          <a:prstGeom prst="rect">
            <a:avLst/>
          </a:prstGeom>
        </p:spPr>
        <p:txBody>
          <a:bodyPr>
            <a:spAutoFit/>
          </a:bodyPr>
          <a:lstStyle/>
          <a:p>
            <a:r>
              <a:rPr lang="en-IN" dirty="0"/>
              <a:t>AWS </a:t>
            </a:r>
            <a:r>
              <a:rPr lang="en-IN" dirty="0" err="1"/>
              <a:t>Distro</a:t>
            </a:r>
            <a:r>
              <a:rPr lang="en-IN" dirty="0"/>
              <a:t> for </a:t>
            </a:r>
            <a:r>
              <a:rPr lang="en-IN" dirty="0" err="1"/>
              <a:t>OpenTelemetry</a:t>
            </a:r>
            <a:endParaRPr lang="en-IN" dirty="0"/>
          </a:p>
          <a:p>
            <a:endParaRPr lang="en-IN" dirty="0"/>
          </a:p>
          <a:p>
            <a:r>
              <a:rPr lang="en-IN" dirty="0"/>
              <a:t>AWS Launch Wizard</a:t>
            </a:r>
          </a:p>
          <a:p>
            <a:endParaRPr lang="en-IN" dirty="0"/>
          </a:p>
          <a:p>
            <a:r>
              <a:rPr lang="en-IN" dirty="0"/>
              <a:t>AWS License Manager</a:t>
            </a:r>
          </a:p>
          <a:p>
            <a:endParaRPr lang="en-IN" dirty="0"/>
          </a:p>
          <a:p>
            <a:r>
              <a:rPr lang="en-IN" dirty="0"/>
              <a:t>AWS Management Console</a:t>
            </a:r>
          </a:p>
          <a:p>
            <a:endParaRPr lang="en-IN" dirty="0"/>
          </a:p>
          <a:p>
            <a:r>
              <a:rPr lang="en-IN" dirty="0"/>
              <a:t>AWS Managed Services</a:t>
            </a:r>
          </a:p>
          <a:p>
            <a:endParaRPr lang="en-IN" dirty="0"/>
          </a:p>
          <a:p>
            <a:r>
              <a:rPr lang="en-IN" dirty="0"/>
              <a:t>Amazon Managed Service for </a:t>
            </a:r>
            <a:r>
              <a:rPr lang="en-IN" dirty="0" err="1"/>
              <a:t>Grafana</a:t>
            </a:r>
            <a:endParaRPr lang="en-IN" dirty="0"/>
          </a:p>
          <a:p>
            <a:endParaRPr lang="en-IN" dirty="0"/>
          </a:p>
          <a:p>
            <a:r>
              <a:rPr lang="en-IN" dirty="0"/>
              <a:t>AWS Management Service for Prometheus</a:t>
            </a:r>
          </a:p>
          <a:p>
            <a:endParaRPr lang="en-IN" dirty="0"/>
          </a:p>
          <a:p>
            <a:r>
              <a:rPr lang="en-IN" dirty="0"/>
              <a:t>AWS </a:t>
            </a:r>
            <a:r>
              <a:rPr lang="en-IN" dirty="0" err="1"/>
              <a:t>OpsWorks</a:t>
            </a:r>
            <a:endParaRPr lang="en-IN" dirty="0"/>
          </a:p>
          <a:p>
            <a:endParaRPr lang="en-IN" dirty="0"/>
          </a:p>
          <a:p>
            <a:r>
              <a:rPr lang="en-IN" dirty="0"/>
              <a:t>AWS Organizations</a:t>
            </a:r>
          </a:p>
          <a:p>
            <a:endParaRPr lang="en-IN" dirty="0"/>
          </a:p>
          <a:p>
            <a:r>
              <a:rPr lang="en-IN" dirty="0"/>
              <a:t>AWS Personal Health Dashboard</a:t>
            </a:r>
          </a:p>
        </p:txBody>
      </p:sp>
    </p:spTree>
    <p:extLst>
      <p:ext uri="{BB962C8B-B14F-4D97-AF65-F5344CB8AC3E}">
        <p14:creationId xmlns:p14="http://schemas.microsoft.com/office/powerpoint/2010/main" val="10915962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533400"/>
            <a:ext cx="4572000" cy="2585323"/>
          </a:xfrm>
          <a:prstGeom prst="rect">
            <a:avLst/>
          </a:prstGeom>
        </p:spPr>
        <p:txBody>
          <a:bodyPr>
            <a:spAutoFit/>
          </a:bodyPr>
          <a:lstStyle/>
          <a:p>
            <a:r>
              <a:rPr lang="en-US" dirty="0"/>
              <a:t>AWS Proton</a:t>
            </a:r>
          </a:p>
          <a:p>
            <a:endParaRPr lang="en-US" dirty="0"/>
          </a:p>
          <a:p>
            <a:r>
              <a:rPr lang="en-US" dirty="0"/>
              <a:t>AWS Service Catalog</a:t>
            </a:r>
          </a:p>
          <a:p>
            <a:endParaRPr lang="en-US" dirty="0"/>
          </a:p>
          <a:p>
            <a:r>
              <a:rPr lang="en-US" dirty="0"/>
              <a:t>AWS Systems Manager</a:t>
            </a:r>
          </a:p>
          <a:p>
            <a:endParaRPr lang="en-US" dirty="0"/>
          </a:p>
          <a:p>
            <a:r>
              <a:rPr lang="en-US" dirty="0"/>
              <a:t>AWS Trusted Advisor</a:t>
            </a:r>
          </a:p>
          <a:p>
            <a:endParaRPr lang="en-US" dirty="0"/>
          </a:p>
          <a:p>
            <a:r>
              <a:rPr lang="en-US" dirty="0"/>
              <a:t>AWS Well-Architected Tool</a:t>
            </a:r>
            <a:endParaRPr lang="en-IN" dirty="0"/>
          </a:p>
        </p:txBody>
      </p:sp>
      <p:sp>
        <p:nvSpPr>
          <p:cNvPr id="3" name="Rectangle 2"/>
          <p:cNvSpPr/>
          <p:nvPr/>
        </p:nvSpPr>
        <p:spPr>
          <a:xfrm>
            <a:off x="4724400" y="522068"/>
            <a:ext cx="2125775" cy="369332"/>
          </a:xfrm>
          <a:prstGeom prst="rect">
            <a:avLst/>
          </a:prstGeom>
        </p:spPr>
        <p:txBody>
          <a:bodyPr wrap="none">
            <a:spAutoFit/>
          </a:bodyPr>
          <a:lstStyle/>
          <a:p>
            <a:pPr fontAlgn="base"/>
            <a:r>
              <a:rPr lang="en-IN" b="1" dirty="0">
                <a:solidFill>
                  <a:srgbClr val="7030A0"/>
                </a:solidFill>
              </a:rPr>
              <a:t>AWS Media Services</a:t>
            </a:r>
          </a:p>
        </p:txBody>
      </p:sp>
      <p:sp>
        <p:nvSpPr>
          <p:cNvPr id="4" name="Rectangle 3"/>
          <p:cNvSpPr/>
          <p:nvPr/>
        </p:nvSpPr>
        <p:spPr>
          <a:xfrm>
            <a:off x="4191000" y="960811"/>
            <a:ext cx="4572000" cy="5909310"/>
          </a:xfrm>
          <a:prstGeom prst="rect">
            <a:avLst/>
          </a:prstGeom>
        </p:spPr>
        <p:txBody>
          <a:bodyPr>
            <a:spAutoFit/>
          </a:bodyPr>
          <a:lstStyle/>
          <a:p>
            <a:r>
              <a:rPr lang="en-IN" dirty="0"/>
              <a:t>Amazon Elastic Transcoder</a:t>
            </a:r>
          </a:p>
          <a:p>
            <a:endParaRPr lang="en-IN" dirty="0"/>
          </a:p>
          <a:p>
            <a:r>
              <a:rPr lang="en-IN" dirty="0"/>
              <a:t>Amazon Interactive Video Service</a:t>
            </a:r>
          </a:p>
          <a:p>
            <a:endParaRPr lang="en-IN" dirty="0"/>
          </a:p>
          <a:p>
            <a:r>
              <a:rPr lang="en-IN" dirty="0"/>
              <a:t>Amazon Kinesis Video Streams</a:t>
            </a:r>
          </a:p>
          <a:p>
            <a:endParaRPr lang="en-IN" dirty="0"/>
          </a:p>
          <a:p>
            <a:r>
              <a:rPr lang="en-IN" dirty="0"/>
              <a:t>AWS Elemental </a:t>
            </a:r>
            <a:r>
              <a:rPr lang="en-IN" dirty="0" err="1"/>
              <a:t>MediaConnect</a:t>
            </a:r>
            <a:endParaRPr lang="en-IN" dirty="0"/>
          </a:p>
          <a:p>
            <a:endParaRPr lang="en-IN" dirty="0"/>
          </a:p>
          <a:p>
            <a:r>
              <a:rPr lang="en-IN" dirty="0"/>
              <a:t>AWS Elemental </a:t>
            </a:r>
            <a:r>
              <a:rPr lang="en-IN" dirty="0" err="1"/>
              <a:t>MediaConvert</a:t>
            </a:r>
            <a:endParaRPr lang="en-IN" dirty="0"/>
          </a:p>
          <a:p>
            <a:endParaRPr lang="en-IN" dirty="0"/>
          </a:p>
          <a:p>
            <a:r>
              <a:rPr lang="en-IN" dirty="0"/>
              <a:t>AWS Elemental </a:t>
            </a:r>
            <a:r>
              <a:rPr lang="en-IN" dirty="0" err="1"/>
              <a:t>MediaLive</a:t>
            </a:r>
            <a:endParaRPr lang="en-IN" dirty="0"/>
          </a:p>
          <a:p>
            <a:endParaRPr lang="en-IN" dirty="0"/>
          </a:p>
          <a:p>
            <a:r>
              <a:rPr lang="en-IN" dirty="0"/>
              <a:t>AWS Elemental </a:t>
            </a:r>
            <a:r>
              <a:rPr lang="en-IN" dirty="0" err="1"/>
              <a:t>MediaPackage</a:t>
            </a:r>
            <a:endParaRPr lang="en-IN" dirty="0"/>
          </a:p>
          <a:p>
            <a:endParaRPr lang="en-IN" dirty="0"/>
          </a:p>
          <a:p>
            <a:r>
              <a:rPr lang="en-IN" dirty="0"/>
              <a:t>AWS Elemental </a:t>
            </a:r>
            <a:r>
              <a:rPr lang="en-IN" dirty="0" err="1"/>
              <a:t>MediaStore</a:t>
            </a:r>
            <a:endParaRPr lang="en-IN" dirty="0"/>
          </a:p>
          <a:p>
            <a:endParaRPr lang="en-IN" dirty="0"/>
          </a:p>
          <a:p>
            <a:r>
              <a:rPr lang="en-IN" dirty="0"/>
              <a:t>AWS Elemental </a:t>
            </a:r>
            <a:r>
              <a:rPr lang="en-IN" dirty="0" err="1"/>
              <a:t>MediaTailor</a:t>
            </a:r>
            <a:endParaRPr lang="en-IN" dirty="0"/>
          </a:p>
          <a:p>
            <a:endParaRPr lang="en-IN" dirty="0"/>
          </a:p>
          <a:p>
            <a:r>
              <a:rPr lang="en-IN" dirty="0"/>
              <a:t>AWS Elemental Appliances and Software</a:t>
            </a:r>
          </a:p>
          <a:p>
            <a:endParaRPr lang="en-IN" dirty="0"/>
          </a:p>
          <a:p>
            <a:r>
              <a:rPr lang="en-IN" dirty="0"/>
              <a:t>AWS Nimble Studio</a:t>
            </a:r>
          </a:p>
        </p:txBody>
      </p:sp>
      <p:sp>
        <p:nvSpPr>
          <p:cNvPr id="5" name="Rectangle 4"/>
          <p:cNvSpPr/>
          <p:nvPr/>
        </p:nvSpPr>
        <p:spPr>
          <a:xfrm>
            <a:off x="276330" y="3212905"/>
            <a:ext cx="3692293" cy="369332"/>
          </a:xfrm>
          <a:prstGeom prst="rect">
            <a:avLst/>
          </a:prstGeom>
        </p:spPr>
        <p:txBody>
          <a:bodyPr wrap="none">
            <a:spAutoFit/>
          </a:bodyPr>
          <a:lstStyle/>
          <a:p>
            <a:pPr fontAlgn="base"/>
            <a:r>
              <a:rPr lang="en-US" b="1" dirty="0">
                <a:solidFill>
                  <a:srgbClr val="7030A0"/>
                </a:solidFill>
              </a:rPr>
              <a:t>AWS Migration and Transfer Services</a:t>
            </a:r>
          </a:p>
        </p:txBody>
      </p:sp>
      <p:sp>
        <p:nvSpPr>
          <p:cNvPr id="6" name="Rectangle 5"/>
          <p:cNvSpPr/>
          <p:nvPr/>
        </p:nvSpPr>
        <p:spPr>
          <a:xfrm>
            <a:off x="125604" y="3582237"/>
            <a:ext cx="4572000" cy="3416320"/>
          </a:xfrm>
          <a:prstGeom prst="rect">
            <a:avLst/>
          </a:prstGeom>
        </p:spPr>
        <p:txBody>
          <a:bodyPr>
            <a:spAutoFit/>
          </a:bodyPr>
          <a:lstStyle/>
          <a:p>
            <a:r>
              <a:rPr lang="en-IN" dirty="0"/>
              <a:t>AWS Migration Hub</a:t>
            </a:r>
          </a:p>
          <a:p>
            <a:endParaRPr lang="en-IN" dirty="0"/>
          </a:p>
          <a:p>
            <a:r>
              <a:rPr lang="en-IN" dirty="0"/>
              <a:t>AWS Application Discovery Service</a:t>
            </a:r>
          </a:p>
          <a:p>
            <a:endParaRPr lang="en-IN" dirty="0"/>
          </a:p>
          <a:p>
            <a:r>
              <a:rPr lang="en-IN" dirty="0"/>
              <a:t>AWS Application Migration Service (</a:t>
            </a:r>
            <a:r>
              <a:rPr lang="en-IN" dirty="0" err="1"/>
              <a:t>CloudEndure</a:t>
            </a:r>
            <a:r>
              <a:rPr lang="en-IN" dirty="0"/>
              <a:t> Migration)</a:t>
            </a:r>
          </a:p>
          <a:p>
            <a:endParaRPr lang="en-IN" dirty="0"/>
          </a:p>
          <a:p>
            <a:r>
              <a:rPr lang="en-IN" dirty="0"/>
              <a:t>AWS Database Migration Service</a:t>
            </a:r>
          </a:p>
          <a:p>
            <a:endParaRPr lang="en-IN" dirty="0"/>
          </a:p>
          <a:p>
            <a:r>
              <a:rPr lang="en-IN" dirty="0"/>
              <a:t>AWS Transfer Family</a:t>
            </a:r>
          </a:p>
          <a:p>
            <a:endParaRPr lang="en-IN" dirty="0"/>
          </a:p>
          <a:p>
            <a:r>
              <a:rPr lang="en-IN" dirty="0"/>
              <a:t>Migration Evaluator (formerly TSO Logic)</a:t>
            </a:r>
          </a:p>
        </p:txBody>
      </p:sp>
    </p:spTree>
    <p:extLst>
      <p:ext uri="{BB962C8B-B14F-4D97-AF65-F5344CB8AC3E}">
        <p14:creationId xmlns:p14="http://schemas.microsoft.com/office/powerpoint/2010/main" val="30458016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381000"/>
            <a:ext cx="4572000" cy="646331"/>
          </a:xfrm>
          <a:prstGeom prst="rect">
            <a:avLst/>
          </a:prstGeom>
        </p:spPr>
        <p:txBody>
          <a:bodyPr>
            <a:spAutoFit/>
          </a:bodyPr>
          <a:lstStyle/>
          <a:p>
            <a:pPr fontAlgn="base"/>
            <a:r>
              <a:rPr lang="en-US" b="1" dirty="0">
                <a:solidFill>
                  <a:srgbClr val="7030A0"/>
                </a:solidFill>
              </a:rPr>
              <a:t>AWS Networking and Content Delivery Services</a:t>
            </a:r>
          </a:p>
        </p:txBody>
      </p:sp>
      <p:sp>
        <p:nvSpPr>
          <p:cNvPr id="3" name="Rectangle 2"/>
          <p:cNvSpPr/>
          <p:nvPr/>
        </p:nvSpPr>
        <p:spPr>
          <a:xfrm>
            <a:off x="228600" y="1045145"/>
            <a:ext cx="4572000" cy="5355312"/>
          </a:xfrm>
          <a:prstGeom prst="rect">
            <a:avLst/>
          </a:prstGeom>
        </p:spPr>
        <p:txBody>
          <a:bodyPr>
            <a:spAutoFit/>
          </a:bodyPr>
          <a:lstStyle/>
          <a:p>
            <a:r>
              <a:rPr lang="en-IN" dirty="0"/>
              <a:t>Amazon VPC</a:t>
            </a:r>
          </a:p>
          <a:p>
            <a:endParaRPr lang="en-IN" dirty="0"/>
          </a:p>
          <a:p>
            <a:r>
              <a:rPr lang="en-IN" dirty="0"/>
              <a:t>Amazon </a:t>
            </a:r>
            <a:r>
              <a:rPr lang="en-IN" dirty="0" err="1"/>
              <a:t>CloudFront</a:t>
            </a:r>
            <a:endParaRPr lang="en-IN" dirty="0"/>
          </a:p>
          <a:p>
            <a:endParaRPr lang="en-IN" dirty="0"/>
          </a:p>
          <a:p>
            <a:r>
              <a:rPr lang="en-IN" dirty="0"/>
              <a:t>Amazon Route 53</a:t>
            </a:r>
          </a:p>
          <a:p>
            <a:endParaRPr lang="en-IN" dirty="0"/>
          </a:p>
          <a:p>
            <a:r>
              <a:rPr lang="en-IN" dirty="0"/>
              <a:t>Amazon </a:t>
            </a:r>
            <a:r>
              <a:rPr lang="en-IN" dirty="0" err="1"/>
              <a:t>PrivateLink</a:t>
            </a:r>
            <a:endParaRPr lang="en-IN" dirty="0"/>
          </a:p>
          <a:p>
            <a:endParaRPr lang="en-IN" dirty="0"/>
          </a:p>
          <a:p>
            <a:r>
              <a:rPr lang="en-IN" dirty="0"/>
              <a:t>AWS App Mesh</a:t>
            </a:r>
          </a:p>
          <a:p>
            <a:endParaRPr lang="en-IN" dirty="0"/>
          </a:p>
          <a:p>
            <a:r>
              <a:rPr lang="en-IN" dirty="0"/>
              <a:t>AWS Cloud Map</a:t>
            </a:r>
          </a:p>
          <a:p>
            <a:endParaRPr lang="en-IN" dirty="0"/>
          </a:p>
          <a:p>
            <a:r>
              <a:rPr lang="en-IN" dirty="0"/>
              <a:t>AWS Direct Connect </a:t>
            </a:r>
          </a:p>
          <a:p>
            <a:endParaRPr lang="en-IN" dirty="0"/>
          </a:p>
          <a:p>
            <a:r>
              <a:rPr lang="en-IN" dirty="0"/>
              <a:t>AWS Global Accelerator</a:t>
            </a:r>
          </a:p>
          <a:p>
            <a:endParaRPr lang="en-IN" dirty="0"/>
          </a:p>
          <a:p>
            <a:r>
              <a:rPr lang="en-IN" dirty="0"/>
              <a:t>AWS Transit Gateway</a:t>
            </a:r>
          </a:p>
          <a:p>
            <a:endParaRPr lang="en-IN" dirty="0"/>
          </a:p>
          <a:p>
            <a:r>
              <a:rPr lang="en-IN" dirty="0"/>
              <a:t>Elastic Load Balancing</a:t>
            </a:r>
          </a:p>
        </p:txBody>
      </p:sp>
      <p:sp>
        <p:nvSpPr>
          <p:cNvPr id="4" name="Rectangle 3"/>
          <p:cNvSpPr/>
          <p:nvPr/>
        </p:nvSpPr>
        <p:spPr>
          <a:xfrm>
            <a:off x="4572000" y="519499"/>
            <a:ext cx="3703514" cy="369332"/>
          </a:xfrm>
          <a:prstGeom prst="rect">
            <a:avLst/>
          </a:prstGeom>
        </p:spPr>
        <p:txBody>
          <a:bodyPr wrap="none">
            <a:spAutoFit/>
          </a:bodyPr>
          <a:lstStyle/>
          <a:p>
            <a:pPr fontAlgn="base"/>
            <a:r>
              <a:rPr lang="en-IN" b="1" dirty="0">
                <a:solidFill>
                  <a:srgbClr val="7030A0"/>
                </a:solidFill>
              </a:rPr>
              <a:t>AWS Quantum Technologies Services</a:t>
            </a:r>
          </a:p>
        </p:txBody>
      </p:sp>
      <p:sp>
        <p:nvSpPr>
          <p:cNvPr id="5" name="Rectangle 4"/>
          <p:cNvSpPr/>
          <p:nvPr/>
        </p:nvSpPr>
        <p:spPr>
          <a:xfrm>
            <a:off x="4876800" y="842665"/>
            <a:ext cx="1594475" cy="369332"/>
          </a:xfrm>
          <a:prstGeom prst="rect">
            <a:avLst/>
          </a:prstGeom>
        </p:spPr>
        <p:txBody>
          <a:bodyPr wrap="none">
            <a:spAutoFit/>
          </a:bodyPr>
          <a:lstStyle/>
          <a:p>
            <a:r>
              <a:rPr lang="en-IN" dirty="0"/>
              <a:t>Amazon </a:t>
            </a:r>
            <a:r>
              <a:rPr lang="en-IN" dirty="0" err="1"/>
              <a:t>Braket</a:t>
            </a:r>
            <a:endParaRPr lang="en-IN" dirty="0"/>
          </a:p>
        </p:txBody>
      </p:sp>
      <p:sp>
        <p:nvSpPr>
          <p:cNvPr id="6" name="Rectangle 5"/>
          <p:cNvSpPr/>
          <p:nvPr/>
        </p:nvSpPr>
        <p:spPr>
          <a:xfrm>
            <a:off x="4724400" y="1371600"/>
            <a:ext cx="2334935" cy="369332"/>
          </a:xfrm>
          <a:prstGeom prst="rect">
            <a:avLst/>
          </a:prstGeom>
        </p:spPr>
        <p:txBody>
          <a:bodyPr wrap="none">
            <a:spAutoFit/>
          </a:bodyPr>
          <a:lstStyle/>
          <a:p>
            <a:pPr fontAlgn="base"/>
            <a:r>
              <a:rPr lang="en-IN" b="1" dirty="0">
                <a:solidFill>
                  <a:srgbClr val="7030A0"/>
                </a:solidFill>
              </a:rPr>
              <a:t>AWS Robotics Services</a:t>
            </a:r>
          </a:p>
        </p:txBody>
      </p:sp>
      <p:sp>
        <p:nvSpPr>
          <p:cNvPr id="7" name="Rectangle 6"/>
          <p:cNvSpPr/>
          <p:nvPr/>
        </p:nvSpPr>
        <p:spPr>
          <a:xfrm>
            <a:off x="4724400" y="1740932"/>
            <a:ext cx="1757276" cy="369332"/>
          </a:xfrm>
          <a:prstGeom prst="rect">
            <a:avLst/>
          </a:prstGeom>
        </p:spPr>
        <p:txBody>
          <a:bodyPr wrap="none">
            <a:spAutoFit/>
          </a:bodyPr>
          <a:lstStyle/>
          <a:p>
            <a:r>
              <a:rPr lang="en-IN" dirty="0"/>
              <a:t>AWS </a:t>
            </a:r>
            <a:r>
              <a:rPr lang="en-IN" dirty="0" err="1"/>
              <a:t>RoboMaker</a:t>
            </a:r>
            <a:endParaRPr lang="en-IN" dirty="0"/>
          </a:p>
        </p:txBody>
      </p:sp>
      <p:sp>
        <p:nvSpPr>
          <p:cNvPr id="8" name="Rectangle 7"/>
          <p:cNvSpPr/>
          <p:nvPr/>
        </p:nvSpPr>
        <p:spPr>
          <a:xfrm>
            <a:off x="4769797" y="2139125"/>
            <a:ext cx="2289538" cy="369332"/>
          </a:xfrm>
          <a:prstGeom prst="rect">
            <a:avLst/>
          </a:prstGeom>
        </p:spPr>
        <p:txBody>
          <a:bodyPr wrap="none">
            <a:spAutoFit/>
          </a:bodyPr>
          <a:lstStyle/>
          <a:p>
            <a:pPr fontAlgn="base"/>
            <a:r>
              <a:rPr lang="en-IN" b="1" dirty="0">
                <a:solidFill>
                  <a:srgbClr val="7030A0"/>
                </a:solidFill>
              </a:rPr>
              <a:t>AWS Satellite Services</a:t>
            </a:r>
          </a:p>
        </p:txBody>
      </p:sp>
      <p:sp>
        <p:nvSpPr>
          <p:cNvPr id="9" name="Rectangle 8"/>
          <p:cNvSpPr/>
          <p:nvPr/>
        </p:nvSpPr>
        <p:spPr>
          <a:xfrm>
            <a:off x="4963505" y="2590800"/>
            <a:ext cx="2095830" cy="369332"/>
          </a:xfrm>
          <a:prstGeom prst="rect">
            <a:avLst/>
          </a:prstGeom>
        </p:spPr>
        <p:txBody>
          <a:bodyPr wrap="none">
            <a:spAutoFit/>
          </a:bodyPr>
          <a:lstStyle/>
          <a:p>
            <a:r>
              <a:rPr lang="en-IN" dirty="0"/>
              <a:t>AWS Ground Station</a:t>
            </a:r>
          </a:p>
        </p:txBody>
      </p:sp>
      <p:sp>
        <p:nvSpPr>
          <p:cNvPr id="10" name="Rectangle 9"/>
          <p:cNvSpPr/>
          <p:nvPr/>
        </p:nvSpPr>
        <p:spPr>
          <a:xfrm>
            <a:off x="4571999" y="2960132"/>
            <a:ext cx="2516907" cy="369332"/>
          </a:xfrm>
          <a:prstGeom prst="rect">
            <a:avLst/>
          </a:prstGeom>
        </p:spPr>
        <p:txBody>
          <a:bodyPr wrap="none">
            <a:spAutoFit/>
          </a:bodyPr>
          <a:lstStyle/>
          <a:p>
            <a:pPr fontAlgn="base"/>
            <a:r>
              <a:rPr lang="en-US" b="1" dirty="0">
                <a:solidFill>
                  <a:srgbClr val="7030A0"/>
                </a:solidFill>
              </a:rPr>
              <a:t>AWS VR and AR Services</a:t>
            </a:r>
          </a:p>
        </p:txBody>
      </p:sp>
      <p:sp>
        <p:nvSpPr>
          <p:cNvPr id="11" name="Rectangle 10"/>
          <p:cNvSpPr/>
          <p:nvPr/>
        </p:nvSpPr>
        <p:spPr>
          <a:xfrm>
            <a:off x="5172034" y="3613666"/>
            <a:ext cx="1888402" cy="369332"/>
          </a:xfrm>
          <a:prstGeom prst="rect">
            <a:avLst/>
          </a:prstGeom>
        </p:spPr>
        <p:txBody>
          <a:bodyPr wrap="none">
            <a:spAutoFit/>
          </a:bodyPr>
          <a:lstStyle/>
          <a:p>
            <a:r>
              <a:rPr lang="en-IN" dirty="0"/>
              <a:t>Amazon Sumerian</a:t>
            </a:r>
          </a:p>
        </p:txBody>
      </p:sp>
    </p:spTree>
    <p:extLst>
      <p:ext uri="{BB962C8B-B14F-4D97-AF65-F5344CB8AC3E}">
        <p14:creationId xmlns:p14="http://schemas.microsoft.com/office/powerpoint/2010/main" val="23564437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457200"/>
            <a:ext cx="2237792" cy="369332"/>
          </a:xfrm>
          <a:prstGeom prst="rect">
            <a:avLst/>
          </a:prstGeom>
        </p:spPr>
        <p:txBody>
          <a:bodyPr wrap="none">
            <a:spAutoFit/>
          </a:bodyPr>
          <a:lstStyle/>
          <a:p>
            <a:pPr fontAlgn="base"/>
            <a:r>
              <a:rPr lang="en-IN" b="1" dirty="0">
                <a:solidFill>
                  <a:srgbClr val="7030A0"/>
                </a:solidFill>
              </a:rPr>
              <a:t>AWS Storage Services</a:t>
            </a:r>
          </a:p>
        </p:txBody>
      </p:sp>
      <p:sp>
        <p:nvSpPr>
          <p:cNvPr id="3" name="Rectangle 2"/>
          <p:cNvSpPr/>
          <p:nvPr/>
        </p:nvSpPr>
        <p:spPr>
          <a:xfrm>
            <a:off x="256592" y="826532"/>
            <a:ext cx="4572000" cy="5355312"/>
          </a:xfrm>
          <a:prstGeom prst="rect">
            <a:avLst/>
          </a:prstGeom>
        </p:spPr>
        <p:txBody>
          <a:bodyPr>
            <a:spAutoFit/>
          </a:bodyPr>
          <a:lstStyle/>
          <a:p>
            <a:r>
              <a:rPr lang="en-IN" dirty="0"/>
              <a:t>Amazon Simple Storage System (S3)</a:t>
            </a:r>
          </a:p>
          <a:p>
            <a:endParaRPr lang="en-IN" dirty="0"/>
          </a:p>
          <a:p>
            <a:r>
              <a:rPr lang="en-IN" dirty="0"/>
              <a:t>Amazon Elastic Book Store (EBS)</a:t>
            </a:r>
          </a:p>
          <a:p>
            <a:endParaRPr lang="en-IN" dirty="0"/>
          </a:p>
          <a:p>
            <a:r>
              <a:rPr lang="en-IN" dirty="0"/>
              <a:t>Amazon Elastic File System (EFS)</a:t>
            </a:r>
          </a:p>
          <a:p>
            <a:endParaRPr lang="en-IN" dirty="0"/>
          </a:p>
          <a:p>
            <a:r>
              <a:rPr lang="en-IN" dirty="0"/>
              <a:t>Amazon </a:t>
            </a:r>
            <a:r>
              <a:rPr lang="en-IN" dirty="0" err="1"/>
              <a:t>FSx</a:t>
            </a:r>
            <a:r>
              <a:rPr lang="en-IN" dirty="0"/>
              <a:t> for Lustre</a:t>
            </a:r>
          </a:p>
          <a:p>
            <a:endParaRPr lang="en-IN" dirty="0"/>
          </a:p>
          <a:p>
            <a:r>
              <a:rPr lang="en-IN" dirty="0"/>
              <a:t>Amazon </a:t>
            </a:r>
            <a:r>
              <a:rPr lang="en-IN" dirty="0" err="1"/>
              <a:t>FSx</a:t>
            </a:r>
            <a:r>
              <a:rPr lang="en-IN" dirty="0"/>
              <a:t> for Windows File Server</a:t>
            </a:r>
          </a:p>
          <a:p>
            <a:endParaRPr lang="en-IN" dirty="0"/>
          </a:p>
          <a:p>
            <a:r>
              <a:rPr lang="en-IN" dirty="0"/>
              <a:t>Amazon S3 Glacier</a:t>
            </a:r>
          </a:p>
          <a:p>
            <a:endParaRPr lang="en-IN" dirty="0"/>
          </a:p>
          <a:p>
            <a:r>
              <a:rPr lang="en-IN" dirty="0"/>
              <a:t>AWS Backup</a:t>
            </a:r>
          </a:p>
          <a:p>
            <a:endParaRPr lang="en-IN" dirty="0"/>
          </a:p>
          <a:p>
            <a:r>
              <a:rPr lang="en-IN" dirty="0"/>
              <a:t>AWS Snow Family</a:t>
            </a:r>
          </a:p>
          <a:p>
            <a:endParaRPr lang="en-IN" dirty="0"/>
          </a:p>
          <a:p>
            <a:r>
              <a:rPr lang="en-IN" dirty="0"/>
              <a:t>AWS Storage Facility</a:t>
            </a:r>
          </a:p>
          <a:p>
            <a:endParaRPr lang="en-IN" dirty="0"/>
          </a:p>
          <a:p>
            <a:r>
              <a:rPr lang="en-IN" dirty="0" err="1"/>
              <a:t>CloudEnsure</a:t>
            </a:r>
            <a:r>
              <a:rPr lang="en-IN" dirty="0"/>
              <a:t> Disaster Recovery</a:t>
            </a:r>
          </a:p>
        </p:txBody>
      </p:sp>
      <p:sp>
        <p:nvSpPr>
          <p:cNvPr id="4" name="Rectangle 3"/>
          <p:cNvSpPr/>
          <p:nvPr/>
        </p:nvSpPr>
        <p:spPr>
          <a:xfrm>
            <a:off x="5181600" y="435820"/>
            <a:ext cx="3047999" cy="369332"/>
          </a:xfrm>
          <a:prstGeom prst="rect">
            <a:avLst/>
          </a:prstGeom>
        </p:spPr>
        <p:txBody>
          <a:bodyPr wrap="square">
            <a:spAutoFit/>
          </a:bodyPr>
          <a:lstStyle/>
          <a:p>
            <a:pPr fontAlgn="base"/>
            <a:r>
              <a:rPr lang="en-IN" b="1" dirty="0">
                <a:solidFill>
                  <a:srgbClr val="7030A0"/>
                </a:solidFill>
              </a:rPr>
              <a:t>AWS </a:t>
            </a:r>
            <a:r>
              <a:rPr lang="en-IN" b="1" dirty="0" err="1">
                <a:solidFill>
                  <a:srgbClr val="7030A0"/>
                </a:solidFill>
              </a:rPr>
              <a:t>Serverless</a:t>
            </a:r>
            <a:r>
              <a:rPr lang="en-IN" b="1" dirty="0">
                <a:solidFill>
                  <a:srgbClr val="7030A0"/>
                </a:solidFill>
              </a:rPr>
              <a:t> Services</a:t>
            </a:r>
          </a:p>
        </p:txBody>
      </p:sp>
      <p:sp>
        <p:nvSpPr>
          <p:cNvPr id="5" name="Rectangle 4"/>
          <p:cNvSpPr/>
          <p:nvPr/>
        </p:nvSpPr>
        <p:spPr>
          <a:xfrm>
            <a:off x="4343400" y="990600"/>
            <a:ext cx="4572000" cy="4247317"/>
          </a:xfrm>
          <a:prstGeom prst="rect">
            <a:avLst/>
          </a:prstGeom>
        </p:spPr>
        <p:txBody>
          <a:bodyPr>
            <a:spAutoFit/>
          </a:bodyPr>
          <a:lstStyle/>
          <a:p>
            <a:r>
              <a:rPr lang="en-IN" dirty="0"/>
              <a:t>AWS Lambda</a:t>
            </a:r>
          </a:p>
          <a:p>
            <a:endParaRPr lang="en-IN" dirty="0"/>
          </a:p>
          <a:p>
            <a:r>
              <a:rPr lang="en-IN" dirty="0"/>
              <a:t>Amazon API Gateway</a:t>
            </a:r>
          </a:p>
          <a:p>
            <a:endParaRPr lang="en-IN" dirty="0"/>
          </a:p>
          <a:p>
            <a:r>
              <a:rPr lang="en-IN" dirty="0"/>
              <a:t>Amazon </a:t>
            </a:r>
            <a:r>
              <a:rPr lang="en-IN" dirty="0" err="1"/>
              <a:t>DynamoDB</a:t>
            </a:r>
            <a:endParaRPr lang="en-IN" dirty="0"/>
          </a:p>
          <a:p>
            <a:endParaRPr lang="en-IN" dirty="0"/>
          </a:p>
          <a:p>
            <a:r>
              <a:rPr lang="en-IN" dirty="0"/>
              <a:t>Amazon </a:t>
            </a:r>
            <a:r>
              <a:rPr lang="en-IN" dirty="0" err="1"/>
              <a:t>EventBridge</a:t>
            </a:r>
            <a:endParaRPr lang="en-IN" dirty="0"/>
          </a:p>
          <a:p>
            <a:endParaRPr lang="en-IN" dirty="0"/>
          </a:p>
          <a:p>
            <a:r>
              <a:rPr lang="en-IN" dirty="0"/>
              <a:t>Amazon Simple Notification System (SNS)</a:t>
            </a:r>
          </a:p>
          <a:p>
            <a:endParaRPr lang="en-IN" dirty="0"/>
          </a:p>
          <a:p>
            <a:r>
              <a:rPr lang="en-IN" dirty="0"/>
              <a:t>Amazon Simple Queue Service (SQS)</a:t>
            </a:r>
          </a:p>
          <a:p>
            <a:endParaRPr lang="en-IN" dirty="0"/>
          </a:p>
          <a:p>
            <a:r>
              <a:rPr lang="en-IN" dirty="0"/>
              <a:t>AWS </a:t>
            </a:r>
            <a:r>
              <a:rPr lang="en-IN" dirty="0" err="1"/>
              <a:t>Fargate</a:t>
            </a:r>
            <a:endParaRPr lang="en-IN" dirty="0"/>
          </a:p>
          <a:p>
            <a:endParaRPr lang="en-IN" dirty="0"/>
          </a:p>
          <a:p>
            <a:r>
              <a:rPr lang="en-IN" dirty="0"/>
              <a:t>AWS Step Functions</a:t>
            </a:r>
          </a:p>
        </p:txBody>
      </p:sp>
    </p:spTree>
    <p:extLst>
      <p:ext uri="{BB962C8B-B14F-4D97-AF65-F5344CB8AC3E}">
        <p14:creationId xmlns:p14="http://schemas.microsoft.com/office/powerpoint/2010/main" val="3700895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764704"/>
            <a:ext cx="8424936" cy="5078313"/>
          </a:xfrm>
          <a:prstGeom prst="rect">
            <a:avLst/>
          </a:prstGeom>
        </p:spPr>
        <p:txBody>
          <a:bodyPr wrap="square">
            <a:spAutoFit/>
          </a:bodyPr>
          <a:lstStyle/>
          <a:p>
            <a:r>
              <a:rPr lang="en-US" b="1" dirty="0">
                <a:solidFill>
                  <a:srgbClr val="7030A0"/>
                </a:solidFill>
              </a:rPr>
              <a:t>2012:</a:t>
            </a:r>
            <a:r>
              <a:rPr lang="en-US" dirty="0"/>
              <a:t> AWS hosted a first customer event known as </a:t>
            </a:r>
            <a:r>
              <a:rPr lang="en-US" dirty="0" err="1"/>
              <a:t>re:Invent</a:t>
            </a:r>
            <a:r>
              <a:rPr lang="en-US" dirty="0"/>
              <a:t> conference. First </a:t>
            </a:r>
            <a:r>
              <a:rPr lang="en-US" dirty="0" err="1"/>
              <a:t>re:invent</a:t>
            </a:r>
            <a:r>
              <a:rPr lang="en-US" dirty="0"/>
              <a:t> conference occurred in which new products were launched. In AWS, another major problem occurred that affects many popular sites such as </a:t>
            </a:r>
            <a:r>
              <a:rPr lang="en-US" dirty="0" err="1"/>
              <a:t>Pinterest</a:t>
            </a:r>
            <a:r>
              <a:rPr lang="en-US" dirty="0"/>
              <a:t>, </a:t>
            </a:r>
            <a:r>
              <a:rPr lang="en-US" dirty="0" err="1"/>
              <a:t>Reddit</a:t>
            </a:r>
            <a:r>
              <a:rPr lang="en-US" dirty="0"/>
              <a:t>, and Foursquare.</a:t>
            </a:r>
          </a:p>
          <a:p>
            <a:r>
              <a:rPr lang="en-US" b="1" dirty="0">
                <a:solidFill>
                  <a:srgbClr val="7030A0"/>
                </a:solidFill>
              </a:rPr>
              <a:t>2013</a:t>
            </a:r>
            <a:r>
              <a:rPr lang="en-US" b="1" dirty="0"/>
              <a:t>:</a:t>
            </a:r>
            <a:r>
              <a:rPr lang="en-US" dirty="0"/>
              <a:t> In 2013, certifications were launched. AWS started a certifications program for software engineers who had expertise in cloud computing.</a:t>
            </a:r>
          </a:p>
          <a:p>
            <a:endParaRPr lang="en-US" dirty="0"/>
          </a:p>
          <a:p>
            <a:r>
              <a:rPr lang="en-US" b="1" dirty="0">
                <a:solidFill>
                  <a:srgbClr val="7030A0"/>
                </a:solidFill>
              </a:rPr>
              <a:t>2014:</a:t>
            </a:r>
            <a:r>
              <a:rPr lang="en-US" dirty="0"/>
              <a:t> AWS committed to achieve 100% renewable energy usage for its global footprint.</a:t>
            </a:r>
          </a:p>
          <a:p>
            <a:r>
              <a:rPr lang="en-US" b="1" dirty="0">
                <a:solidFill>
                  <a:srgbClr val="7030A0"/>
                </a:solidFill>
              </a:rPr>
              <a:t>2015:</a:t>
            </a:r>
            <a:r>
              <a:rPr lang="en-US" dirty="0"/>
              <a:t> AWS breaks its revenue and reaches to $6 Billion USD per annum. The revenue was growing 90% every year.</a:t>
            </a:r>
          </a:p>
          <a:p>
            <a:endParaRPr lang="en-US" dirty="0"/>
          </a:p>
          <a:p>
            <a:r>
              <a:rPr lang="en-US" b="1" dirty="0">
                <a:solidFill>
                  <a:srgbClr val="7030A0"/>
                </a:solidFill>
              </a:rPr>
              <a:t>2016:</a:t>
            </a:r>
            <a:r>
              <a:rPr lang="en-US" dirty="0"/>
              <a:t> By 2016, revenue doubled and reached $13Billion USD per annum.</a:t>
            </a:r>
          </a:p>
          <a:p>
            <a:endParaRPr lang="en-US" dirty="0"/>
          </a:p>
          <a:p>
            <a:r>
              <a:rPr lang="en-US" b="1" dirty="0">
                <a:solidFill>
                  <a:srgbClr val="7030A0"/>
                </a:solidFill>
              </a:rPr>
              <a:t>2017</a:t>
            </a:r>
            <a:r>
              <a:rPr lang="en-US" b="1" dirty="0"/>
              <a:t>:</a:t>
            </a:r>
            <a:r>
              <a:rPr lang="en-US" dirty="0"/>
              <a:t> In 2017, AWS re: invent releases a host of Artificial Intelligence Services due to which revenue of AWS doubled and reached $27 Billion USD per annum.</a:t>
            </a:r>
          </a:p>
          <a:p>
            <a:endParaRPr lang="en-US" dirty="0"/>
          </a:p>
          <a:p>
            <a:r>
              <a:rPr lang="en-US" b="1" dirty="0">
                <a:solidFill>
                  <a:srgbClr val="7030A0"/>
                </a:solidFill>
              </a:rPr>
              <a:t>2018:</a:t>
            </a:r>
            <a:r>
              <a:rPr lang="en-US" dirty="0"/>
              <a:t> In 2018, AWS launched a </a:t>
            </a:r>
            <a:r>
              <a:rPr lang="en-US" b="1" dirty="0"/>
              <a:t>Machine Learning </a:t>
            </a:r>
            <a:r>
              <a:rPr lang="en-US" b="1" dirty="0" err="1"/>
              <a:t>Speciality</a:t>
            </a:r>
            <a:r>
              <a:rPr lang="en-US" b="1" dirty="0"/>
              <a:t> Certs</a:t>
            </a:r>
            <a:r>
              <a:rPr lang="en-US" dirty="0"/>
              <a:t>. It heavily </a:t>
            </a:r>
            <a:r>
              <a:rPr lang="en-US" dirty="0" err="1"/>
              <a:t>focussed</a:t>
            </a:r>
            <a:r>
              <a:rPr lang="en-US" dirty="0"/>
              <a:t> on automating Artificial Intelligence and Machine learning.</a:t>
            </a:r>
          </a:p>
        </p:txBody>
      </p:sp>
    </p:spTree>
    <p:extLst>
      <p:ext uri="{BB962C8B-B14F-4D97-AF65-F5344CB8AC3E}">
        <p14:creationId xmlns:p14="http://schemas.microsoft.com/office/powerpoint/2010/main" val="32945108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304800"/>
            <a:ext cx="4572000" cy="646331"/>
          </a:xfrm>
          <a:prstGeom prst="rect">
            <a:avLst/>
          </a:prstGeom>
        </p:spPr>
        <p:txBody>
          <a:bodyPr>
            <a:spAutoFit/>
          </a:bodyPr>
          <a:lstStyle/>
          <a:p>
            <a:pPr fontAlgn="base"/>
            <a:r>
              <a:rPr lang="en-US" b="1" dirty="0">
                <a:solidFill>
                  <a:srgbClr val="7030A0"/>
                </a:solidFill>
              </a:rPr>
              <a:t>AWS Security, Identity, and Compliance Services</a:t>
            </a:r>
          </a:p>
        </p:txBody>
      </p:sp>
      <p:sp>
        <p:nvSpPr>
          <p:cNvPr id="3" name="Rectangle 2"/>
          <p:cNvSpPr/>
          <p:nvPr/>
        </p:nvSpPr>
        <p:spPr>
          <a:xfrm>
            <a:off x="304800" y="958897"/>
            <a:ext cx="4572000" cy="5355312"/>
          </a:xfrm>
          <a:prstGeom prst="rect">
            <a:avLst/>
          </a:prstGeom>
        </p:spPr>
        <p:txBody>
          <a:bodyPr>
            <a:spAutoFit/>
          </a:bodyPr>
          <a:lstStyle/>
          <a:p>
            <a:r>
              <a:rPr lang="en-IN" dirty="0"/>
              <a:t>AWS Identity &amp; Access Management</a:t>
            </a:r>
          </a:p>
          <a:p>
            <a:endParaRPr lang="en-IN" dirty="0"/>
          </a:p>
          <a:p>
            <a:r>
              <a:rPr lang="en-IN" dirty="0"/>
              <a:t>Amazon </a:t>
            </a:r>
            <a:r>
              <a:rPr lang="en-IN" dirty="0" err="1"/>
              <a:t>Cognito</a:t>
            </a:r>
            <a:endParaRPr lang="en-IN" dirty="0"/>
          </a:p>
          <a:p>
            <a:endParaRPr lang="en-IN" dirty="0"/>
          </a:p>
          <a:p>
            <a:r>
              <a:rPr lang="en-IN" dirty="0"/>
              <a:t>Amazon Detective</a:t>
            </a:r>
          </a:p>
          <a:p>
            <a:endParaRPr lang="en-IN" dirty="0"/>
          </a:p>
          <a:p>
            <a:r>
              <a:rPr lang="en-IN" dirty="0"/>
              <a:t>Amazon </a:t>
            </a:r>
            <a:r>
              <a:rPr lang="en-IN" dirty="0" err="1"/>
              <a:t>GuardDuty</a:t>
            </a:r>
            <a:endParaRPr lang="en-IN" dirty="0"/>
          </a:p>
          <a:p>
            <a:endParaRPr lang="en-IN" dirty="0"/>
          </a:p>
          <a:p>
            <a:r>
              <a:rPr lang="en-IN" dirty="0"/>
              <a:t>Amazon Inspector</a:t>
            </a:r>
          </a:p>
          <a:p>
            <a:endParaRPr lang="en-IN" dirty="0"/>
          </a:p>
          <a:p>
            <a:r>
              <a:rPr lang="en-IN" dirty="0"/>
              <a:t>Amazon </a:t>
            </a:r>
            <a:r>
              <a:rPr lang="en-IN" dirty="0" err="1"/>
              <a:t>Macie</a:t>
            </a:r>
            <a:endParaRPr lang="en-IN" dirty="0"/>
          </a:p>
          <a:p>
            <a:endParaRPr lang="en-IN" dirty="0"/>
          </a:p>
          <a:p>
            <a:r>
              <a:rPr lang="en-IN" dirty="0"/>
              <a:t>AWS </a:t>
            </a:r>
            <a:r>
              <a:rPr lang="en-IN" dirty="0" err="1"/>
              <a:t>Artifact</a:t>
            </a:r>
            <a:endParaRPr lang="en-IN" dirty="0"/>
          </a:p>
          <a:p>
            <a:endParaRPr lang="en-IN" dirty="0"/>
          </a:p>
          <a:p>
            <a:r>
              <a:rPr lang="en-IN" dirty="0"/>
              <a:t>AWS Audit Manager</a:t>
            </a:r>
          </a:p>
          <a:p>
            <a:endParaRPr lang="en-IN" dirty="0"/>
          </a:p>
          <a:p>
            <a:r>
              <a:rPr lang="en-IN" dirty="0"/>
              <a:t>AWS Certificate Manager</a:t>
            </a:r>
          </a:p>
          <a:p>
            <a:endParaRPr lang="en-IN" dirty="0"/>
          </a:p>
          <a:p>
            <a:r>
              <a:rPr lang="en-IN" dirty="0"/>
              <a:t>AWS </a:t>
            </a:r>
            <a:r>
              <a:rPr lang="en-IN" dirty="0" err="1"/>
              <a:t>CloudHSM</a:t>
            </a:r>
            <a:endParaRPr lang="en-IN" dirty="0"/>
          </a:p>
        </p:txBody>
      </p:sp>
      <p:sp>
        <p:nvSpPr>
          <p:cNvPr id="4" name="Rectangle 3"/>
          <p:cNvSpPr/>
          <p:nvPr/>
        </p:nvSpPr>
        <p:spPr>
          <a:xfrm>
            <a:off x="4038600" y="1143000"/>
            <a:ext cx="4572000" cy="4247317"/>
          </a:xfrm>
          <a:prstGeom prst="rect">
            <a:avLst/>
          </a:prstGeom>
        </p:spPr>
        <p:txBody>
          <a:bodyPr>
            <a:spAutoFit/>
          </a:bodyPr>
          <a:lstStyle/>
          <a:p>
            <a:r>
              <a:rPr lang="en-US" dirty="0"/>
              <a:t>AWS Directory Service</a:t>
            </a:r>
          </a:p>
          <a:p>
            <a:endParaRPr lang="en-US" dirty="0"/>
          </a:p>
          <a:p>
            <a:r>
              <a:rPr lang="en-US" dirty="0"/>
              <a:t>AWS Firewall Manager</a:t>
            </a:r>
          </a:p>
          <a:p>
            <a:endParaRPr lang="en-US" dirty="0"/>
          </a:p>
          <a:p>
            <a:r>
              <a:rPr lang="en-US" dirty="0"/>
              <a:t>AWS Resource Access Manager</a:t>
            </a:r>
          </a:p>
          <a:p>
            <a:endParaRPr lang="en-US" dirty="0"/>
          </a:p>
          <a:p>
            <a:r>
              <a:rPr lang="en-US" dirty="0"/>
              <a:t>AWS Secrets Manager</a:t>
            </a:r>
          </a:p>
          <a:p>
            <a:endParaRPr lang="en-US" dirty="0"/>
          </a:p>
          <a:p>
            <a:r>
              <a:rPr lang="en-US" dirty="0"/>
              <a:t>AWS Security Hub</a:t>
            </a:r>
          </a:p>
          <a:p>
            <a:endParaRPr lang="en-US" dirty="0"/>
          </a:p>
          <a:p>
            <a:r>
              <a:rPr lang="en-US" dirty="0"/>
              <a:t>AWS Shield</a:t>
            </a:r>
          </a:p>
          <a:p>
            <a:endParaRPr lang="en-US" dirty="0"/>
          </a:p>
          <a:p>
            <a:r>
              <a:rPr lang="en-US" dirty="0"/>
              <a:t>AWS Single Sign-On</a:t>
            </a:r>
          </a:p>
          <a:p>
            <a:endParaRPr lang="en-US" dirty="0"/>
          </a:p>
          <a:p>
            <a:r>
              <a:rPr lang="en-US" dirty="0"/>
              <a:t>AWS WAF</a:t>
            </a:r>
            <a:endParaRPr lang="en-IN" dirty="0"/>
          </a:p>
        </p:txBody>
      </p:sp>
    </p:spTree>
    <p:extLst>
      <p:ext uri="{BB962C8B-B14F-4D97-AF65-F5344CB8AC3E}">
        <p14:creationId xmlns:p14="http://schemas.microsoft.com/office/powerpoint/2010/main" val="37137849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9666" y="45183"/>
            <a:ext cx="5582619" cy="553998"/>
          </a:xfrm>
          <a:prstGeom prst="rect">
            <a:avLst/>
          </a:prstGeom>
        </p:spPr>
        <p:txBody>
          <a:bodyPr wrap="none">
            <a:spAutoFit/>
          </a:bodyPr>
          <a:lstStyle/>
          <a:p>
            <a:r>
              <a:rPr lang="en-US" sz="3000" b="1" dirty="0">
                <a:latin typeface="Times New Roman" pitchFamily="18" charset="0"/>
                <a:cs typeface="Times New Roman" pitchFamily="18" charset="0"/>
              </a:rPr>
              <a:t>AWS Compute services overview</a:t>
            </a:r>
            <a:endParaRPr lang="en-IN" sz="3000" b="1" dirty="0"/>
          </a:p>
        </p:txBody>
      </p:sp>
      <p:sp>
        <p:nvSpPr>
          <p:cNvPr id="2" name="Rectangle 1"/>
          <p:cNvSpPr/>
          <p:nvPr/>
        </p:nvSpPr>
        <p:spPr>
          <a:xfrm>
            <a:off x="62071" y="353326"/>
            <a:ext cx="8793749" cy="4247317"/>
          </a:xfrm>
          <a:prstGeom prst="rect">
            <a:avLst/>
          </a:prstGeom>
        </p:spPr>
        <p:txBody>
          <a:bodyPr wrap="square">
            <a:spAutoFit/>
          </a:bodyPr>
          <a:lstStyle/>
          <a:p>
            <a:pPr>
              <a:lnSpc>
                <a:spcPct val="150000"/>
              </a:lnSpc>
            </a:pPr>
            <a:r>
              <a:rPr lang="en-US" dirty="0">
                <a:latin typeface="Times New Roman" pitchFamily="18" charset="0"/>
                <a:cs typeface="Times New Roman" pitchFamily="18" charset="0"/>
              </a:rPr>
              <a:t>AWS compute services are a </a:t>
            </a:r>
            <a:r>
              <a:rPr lang="en-US" b="1" dirty="0">
                <a:solidFill>
                  <a:srgbClr val="FF0000"/>
                </a:solidFill>
                <a:latin typeface="Times New Roman" pitchFamily="18" charset="0"/>
                <a:cs typeface="Times New Roman" pitchFamily="18" charset="0"/>
              </a:rPr>
              <a:t>line of </a:t>
            </a:r>
            <a:r>
              <a:rPr lang="en-US" b="1" u="sng" dirty="0">
                <a:solidFill>
                  <a:srgbClr val="FF0000"/>
                </a:solidFill>
                <a:latin typeface="Times New Roman" pitchFamily="18" charset="0"/>
                <a:cs typeface="Times New Roman" pitchFamily="18" charset="0"/>
              </a:rPr>
              <a:t>infrastructure as a service (</a:t>
            </a:r>
            <a:r>
              <a:rPr lang="en-US" b="1" u="sng" dirty="0" err="1">
                <a:solidFill>
                  <a:srgbClr val="FF0000"/>
                </a:solidFill>
                <a:latin typeface="Times New Roman" pitchFamily="18" charset="0"/>
                <a:cs typeface="Times New Roman" pitchFamily="18" charset="0"/>
              </a:rPr>
              <a:t>IaaS</a:t>
            </a:r>
            <a:r>
              <a:rPr lang="en-US" b="1" u="sng" dirty="0">
                <a:solidFill>
                  <a:srgbClr val="FF0000"/>
                </a:solidFill>
                <a:latin typeface="Times New Roman" pitchFamily="18" charset="0"/>
                <a:cs typeface="Times New Roman" pitchFamily="18" charset="0"/>
              </a:rPr>
              <a:t>)</a:t>
            </a:r>
            <a:r>
              <a:rPr lang="en-US" b="1" dirty="0">
                <a:solidFill>
                  <a:srgbClr val="FF0000"/>
                </a:solidFill>
                <a:latin typeface="Times New Roman" pitchFamily="18" charset="0"/>
                <a:cs typeface="Times New Roman" pitchFamily="18" charset="0"/>
              </a:rPr>
              <a:t> products </a:t>
            </a:r>
            <a:r>
              <a:rPr lang="en-US" dirty="0">
                <a:latin typeface="Times New Roman" pitchFamily="18" charset="0"/>
                <a:cs typeface="Times New Roman" pitchFamily="18" charset="0"/>
              </a:rPr>
              <a:t>from Amazon Web Services (AWS) that allow customers to </a:t>
            </a:r>
            <a:r>
              <a:rPr lang="en-US" b="1" dirty="0">
                <a:solidFill>
                  <a:srgbClr val="FF0000"/>
                </a:solidFill>
                <a:latin typeface="Times New Roman" pitchFamily="18" charset="0"/>
                <a:cs typeface="Times New Roman" pitchFamily="18" charset="0"/>
              </a:rPr>
              <a:t>purchase computing power</a:t>
            </a:r>
            <a:r>
              <a:rPr lang="en-US" dirty="0">
                <a:latin typeface="Times New Roman" pitchFamily="18" charset="0"/>
                <a:cs typeface="Times New Roman" pitchFamily="18" charset="0"/>
              </a:rPr>
              <a:t> as needed instead of maintaining their own physical servers.</a:t>
            </a:r>
          </a:p>
          <a:p>
            <a:pPr>
              <a:lnSpc>
                <a:spcPct val="150000"/>
              </a:lnSpc>
            </a:pPr>
            <a:r>
              <a:rPr lang="en-US" b="1" dirty="0">
                <a:latin typeface="Times New Roman" pitchFamily="18" charset="0"/>
                <a:cs typeface="Times New Roman" pitchFamily="18" charset="0"/>
              </a:rPr>
              <a:t>AWS Compute </a:t>
            </a:r>
            <a:r>
              <a:rPr lang="en-US" dirty="0">
                <a:latin typeface="Times New Roman" pitchFamily="18" charset="0"/>
                <a:cs typeface="Times New Roman" pitchFamily="18" charset="0"/>
              </a:rPr>
              <a:t>was one of the </a:t>
            </a:r>
            <a:r>
              <a:rPr lang="en-US" b="1" dirty="0">
                <a:latin typeface="Times New Roman" pitchFamily="18" charset="0"/>
                <a:cs typeface="Times New Roman" pitchFamily="18" charset="0"/>
              </a:rPr>
              <a:t>first services to be provided by AWS back in 2006 </a:t>
            </a:r>
            <a:r>
              <a:rPr lang="en-US" dirty="0">
                <a:latin typeface="Times New Roman" pitchFamily="18" charset="0"/>
                <a:cs typeface="Times New Roman" pitchFamily="18" charset="0"/>
              </a:rPr>
              <a:t>providing only a </a:t>
            </a:r>
            <a:r>
              <a:rPr lang="en-US" b="1" dirty="0">
                <a:latin typeface="Times New Roman" pitchFamily="18" charset="0"/>
                <a:cs typeface="Times New Roman" pitchFamily="18" charset="0"/>
              </a:rPr>
              <a:t>single EC-2 instance </a:t>
            </a:r>
            <a:r>
              <a:rPr lang="en-US" dirty="0">
                <a:latin typeface="Times New Roman" pitchFamily="18" charset="0"/>
                <a:cs typeface="Times New Roman" pitchFamily="18" charset="0"/>
              </a:rPr>
              <a:t>type. </a:t>
            </a:r>
          </a:p>
          <a:p>
            <a:pPr>
              <a:lnSpc>
                <a:spcPct val="150000"/>
              </a:lnSpc>
            </a:pPr>
            <a:r>
              <a:rPr lang="en-US" dirty="0">
                <a:latin typeface="Times New Roman" pitchFamily="18" charset="0"/>
                <a:cs typeface="Times New Roman" pitchFamily="18" charset="0"/>
              </a:rPr>
              <a:t>AWS Compute Services refers to a </a:t>
            </a:r>
            <a:r>
              <a:rPr lang="en-US" b="1" dirty="0">
                <a:solidFill>
                  <a:srgbClr val="FF0000"/>
                </a:solidFill>
                <a:latin typeface="Times New Roman" pitchFamily="18" charset="0"/>
                <a:cs typeface="Times New Roman" pitchFamily="18" charset="0"/>
              </a:rPr>
              <a:t>set of cloud-based solutions </a:t>
            </a:r>
            <a:r>
              <a:rPr lang="en-US" dirty="0">
                <a:latin typeface="Times New Roman" pitchFamily="18" charset="0"/>
                <a:cs typeface="Times New Roman" pitchFamily="18" charset="0"/>
              </a:rPr>
              <a:t>provided by Amazon Web Services (AWS) that</a:t>
            </a:r>
          </a:p>
          <a:p>
            <a:pPr>
              <a:lnSpc>
                <a:spcPct val="150000"/>
              </a:lnSpc>
            </a:pP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 </a:t>
            </a:r>
            <a:endParaRPr lang="en-IN" dirty="0">
              <a:latin typeface="Times New Roman" pitchFamily="18" charset="0"/>
              <a:cs typeface="Times New Roman" pitchFamily="18" charset="0"/>
            </a:endParaRPr>
          </a:p>
        </p:txBody>
      </p:sp>
      <p:sp>
        <p:nvSpPr>
          <p:cNvPr id="5" name="TextBox 4"/>
          <p:cNvSpPr txBox="1"/>
          <p:nvPr/>
        </p:nvSpPr>
        <p:spPr>
          <a:xfrm>
            <a:off x="2680874" y="3527057"/>
            <a:ext cx="1778071" cy="1323439"/>
          </a:xfrm>
          <a:prstGeom prst="rect">
            <a:avLst/>
          </a:prstGeom>
          <a:noFill/>
          <a:ln w="6350">
            <a:solidFill>
              <a:schemeClr val="tx1"/>
            </a:solidFill>
          </a:ln>
        </p:spPr>
        <p:txBody>
          <a:bodyPr wrap="square" rtlCol="0">
            <a:spAutoFit/>
          </a:bodyPr>
          <a:lstStyle/>
          <a:p>
            <a:r>
              <a:rPr lang="en-US" sz="2000" b="1" dirty="0">
                <a:solidFill>
                  <a:srgbClr val="FF0000"/>
                </a:solidFill>
                <a:latin typeface="Times New Roman" pitchFamily="18" charset="0"/>
                <a:cs typeface="Times New Roman" pitchFamily="18" charset="0"/>
              </a:rPr>
              <a:t>processing power, </a:t>
            </a:r>
          </a:p>
          <a:p>
            <a:r>
              <a:rPr lang="en-US" sz="2000" b="1" dirty="0">
                <a:solidFill>
                  <a:srgbClr val="FF0000"/>
                </a:solidFill>
                <a:latin typeface="Times New Roman" pitchFamily="18" charset="0"/>
                <a:cs typeface="Times New Roman" pitchFamily="18" charset="0"/>
              </a:rPr>
              <a:t>memory, and </a:t>
            </a:r>
          </a:p>
          <a:p>
            <a:r>
              <a:rPr lang="en-US" sz="2000" b="1" dirty="0">
                <a:solidFill>
                  <a:srgbClr val="FF0000"/>
                </a:solidFill>
                <a:latin typeface="Times New Roman" pitchFamily="18" charset="0"/>
                <a:cs typeface="Times New Roman" pitchFamily="18" charset="0"/>
              </a:rPr>
              <a:t>Infrastructure</a:t>
            </a:r>
            <a:endParaRPr lang="en-IN" dirty="0"/>
          </a:p>
        </p:txBody>
      </p:sp>
      <p:sp>
        <p:nvSpPr>
          <p:cNvPr id="6" name="TextBox 5"/>
          <p:cNvSpPr txBox="1"/>
          <p:nvPr/>
        </p:nvSpPr>
        <p:spPr>
          <a:xfrm>
            <a:off x="755577" y="3843940"/>
            <a:ext cx="1187544" cy="430887"/>
          </a:xfrm>
          <a:prstGeom prst="rect">
            <a:avLst/>
          </a:prstGeom>
          <a:noFill/>
          <a:ln w="19050">
            <a:solidFill>
              <a:schemeClr val="tx1"/>
            </a:solidFill>
          </a:ln>
        </p:spPr>
        <p:txBody>
          <a:bodyPr wrap="square" rtlCol="0">
            <a:spAutoFit/>
          </a:bodyPr>
          <a:lstStyle/>
          <a:p>
            <a:r>
              <a:rPr lang="en-US" sz="2200" b="1" dirty="0">
                <a:latin typeface="Times New Roman" pitchFamily="18" charset="0"/>
                <a:cs typeface="Times New Roman" pitchFamily="18" charset="0"/>
              </a:rPr>
              <a:t>delivers</a:t>
            </a:r>
            <a:endParaRPr lang="en-IN" dirty="0"/>
          </a:p>
        </p:txBody>
      </p:sp>
      <p:cxnSp>
        <p:nvCxnSpPr>
          <p:cNvPr id="8" name="Straight Arrow Connector 7"/>
          <p:cNvCxnSpPr/>
          <p:nvPr/>
        </p:nvCxnSpPr>
        <p:spPr>
          <a:xfrm>
            <a:off x="1943120" y="4034887"/>
            <a:ext cx="7377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559156" y="3434722"/>
            <a:ext cx="2784764" cy="1446550"/>
          </a:xfrm>
          <a:prstGeom prst="rect">
            <a:avLst/>
          </a:prstGeom>
          <a:noFill/>
          <a:ln w="9525">
            <a:solidFill>
              <a:schemeClr val="tx1"/>
            </a:solidFill>
          </a:ln>
        </p:spPr>
        <p:txBody>
          <a:bodyPr wrap="square" rtlCol="0">
            <a:spAutoFit/>
          </a:bodyPr>
          <a:lstStyle/>
          <a:p>
            <a:r>
              <a:rPr lang="en-US" sz="2200" b="1" dirty="0">
                <a:solidFill>
                  <a:srgbClr val="FF0000"/>
                </a:solidFill>
                <a:latin typeface="Times New Roman" pitchFamily="18" charset="0"/>
                <a:cs typeface="Times New Roman" pitchFamily="18" charset="0"/>
              </a:rPr>
              <a:t>run applications, </a:t>
            </a:r>
          </a:p>
          <a:p>
            <a:r>
              <a:rPr lang="en-US" sz="2200" b="1" dirty="0">
                <a:solidFill>
                  <a:srgbClr val="FF0000"/>
                </a:solidFill>
                <a:latin typeface="Times New Roman" pitchFamily="18" charset="0"/>
                <a:cs typeface="Times New Roman" pitchFamily="18" charset="0"/>
              </a:rPr>
              <a:t>process data, and </a:t>
            </a:r>
          </a:p>
          <a:p>
            <a:r>
              <a:rPr lang="en-US" sz="2200" b="1" dirty="0">
                <a:solidFill>
                  <a:srgbClr val="FF0000"/>
                </a:solidFill>
                <a:latin typeface="Times New Roman" pitchFamily="18" charset="0"/>
                <a:cs typeface="Times New Roman" pitchFamily="18" charset="0"/>
              </a:rPr>
              <a:t>manage workloads efficiently</a:t>
            </a:r>
            <a:endParaRPr lang="en-IN" sz="2200" dirty="0">
              <a:solidFill>
                <a:srgbClr val="FF0000"/>
              </a:solidFill>
            </a:endParaRPr>
          </a:p>
        </p:txBody>
      </p:sp>
      <p:grpSp>
        <p:nvGrpSpPr>
          <p:cNvPr id="13" name="Group 12"/>
          <p:cNvGrpSpPr/>
          <p:nvPr/>
        </p:nvGrpSpPr>
        <p:grpSpPr>
          <a:xfrm>
            <a:off x="4417402" y="3603999"/>
            <a:ext cx="1243520" cy="769441"/>
            <a:chOff x="5086280" y="2398614"/>
            <a:chExt cx="1658026" cy="769441"/>
          </a:xfrm>
        </p:grpSpPr>
        <p:cxnSp>
          <p:nvCxnSpPr>
            <p:cNvPr id="11" name="Straight Arrow Connector 10"/>
            <p:cNvCxnSpPr/>
            <p:nvPr/>
          </p:nvCxnSpPr>
          <p:spPr>
            <a:xfrm flipV="1">
              <a:off x="5086280" y="2818820"/>
              <a:ext cx="1468582" cy="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249676" y="2398614"/>
              <a:ext cx="1494630" cy="769441"/>
            </a:xfrm>
            <a:prstGeom prst="rect">
              <a:avLst/>
            </a:prstGeom>
            <a:noFill/>
          </p:spPr>
          <p:txBody>
            <a:bodyPr wrap="square" rtlCol="0">
              <a:spAutoFit/>
            </a:bodyPr>
            <a:lstStyle/>
            <a:p>
              <a:r>
                <a:rPr lang="en-US" sz="2200" b="1" dirty="0">
                  <a:latin typeface="Times New Roman" pitchFamily="18" charset="0"/>
                  <a:cs typeface="Times New Roman" pitchFamily="18" charset="0"/>
                </a:rPr>
                <a:t>Need To</a:t>
              </a:r>
              <a:endParaRPr lang="en-IN" sz="2200" b="1" dirty="0">
                <a:latin typeface="Times New Roman" pitchFamily="18" charset="0"/>
                <a:cs typeface="Times New Roman" pitchFamily="18" charset="0"/>
              </a:endParaRPr>
            </a:p>
          </p:txBody>
        </p:sp>
      </p:grpSp>
      <p:sp>
        <p:nvSpPr>
          <p:cNvPr id="14" name="TextBox 13"/>
          <p:cNvSpPr txBox="1"/>
          <p:nvPr/>
        </p:nvSpPr>
        <p:spPr>
          <a:xfrm>
            <a:off x="139666" y="5158273"/>
            <a:ext cx="8716154" cy="954107"/>
          </a:xfrm>
          <a:prstGeom prst="rect">
            <a:avLst/>
          </a:prstGeom>
          <a:noFill/>
        </p:spPr>
        <p:txBody>
          <a:bodyPr wrap="square" rtlCol="0">
            <a:spAutoFit/>
          </a:bodyPr>
          <a:lstStyle/>
          <a:p>
            <a:r>
              <a:rPr lang="en-US" sz="2000" b="1" dirty="0">
                <a:latin typeface="Times New Roman" pitchFamily="18" charset="0"/>
                <a:cs typeface="Times New Roman" pitchFamily="18" charset="0"/>
              </a:rPr>
              <a:t>	</a:t>
            </a:r>
            <a:r>
              <a:rPr lang="en-US" b="1" dirty="0">
                <a:latin typeface="Times New Roman" pitchFamily="18" charset="0"/>
                <a:cs typeface="Times New Roman" pitchFamily="18" charset="0"/>
              </a:rPr>
              <a:t>Instead of managing physical hardware or data centers</a:t>
            </a:r>
            <a:r>
              <a:rPr lang="en-US" dirty="0">
                <a:latin typeface="Times New Roman" pitchFamily="18" charset="0"/>
                <a:cs typeface="Times New Roman" pitchFamily="18" charset="0"/>
              </a:rPr>
              <a:t>, </a:t>
            </a:r>
          </a:p>
          <a:p>
            <a:r>
              <a:rPr lang="en-US" dirty="0">
                <a:latin typeface="Times New Roman" pitchFamily="18" charset="0"/>
                <a:cs typeface="Times New Roman" pitchFamily="18" charset="0"/>
              </a:rPr>
              <a:t>    AWS Compute Services allows users to run and scale their applications in the cloud, providing flexibility, scalability, and cost-efficiency.</a:t>
            </a:r>
            <a:endParaRPr lang="en-IN" dirty="0"/>
          </a:p>
        </p:txBody>
      </p:sp>
    </p:spTree>
    <p:extLst>
      <p:ext uri="{BB962C8B-B14F-4D97-AF65-F5344CB8AC3E}">
        <p14:creationId xmlns:p14="http://schemas.microsoft.com/office/powerpoint/2010/main" val="176960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arn(inVertical)">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circle(in)">
                                      <p:cBhvr>
                                        <p:cTn id="29" dur="20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1000"/>
                                        <p:tgtEl>
                                          <p:spTgt spid="14"/>
                                        </p:tgtEl>
                                      </p:cBhvr>
                                    </p:animEffect>
                                    <p:anim calcmode="lin" valueType="num">
                                      <p:cBhvr>
                                        <p:cTn id="35" dur="1000" fill="hold"/>
                                        <p:tgtEl>
                                          <p:spTgt spid="14"/>
                                        </p:tgtEl>
                                        <p:attrNameLst>
                                          <p:attrName>ppt_x</p:attrName>
                                        </p:attrNameLst>
                                      </p:cBhvr>
                                      <p:tavLst>
                                        <p:tav tm="0">
                                          <p:val>
                                            <p:strVal val="#ppt_x"/>
                                          </p:val>
                                        </p:tav>
                                        <p:tav tm="100000">
                                          <p:val>
                                            <p:strVal val="#ppt_x"/>
                                          </p:val>
                                        </p:tav>
                                      </p:tavLst>
                                    </p:anim>
                                    <p:anim calcmode="lin" valueType="num">
                                      <p:cBhvr>
                                        <p:cTn id="3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8991" y="39079"/>
            <a:ext cx="7232073" cy="1754326"/>
          </a:xfrm>
          <a:prstGeom prst="rect">
            <a:avLst/>
          </a:prstGeom>
        </p:spPr>
        <p:txBody>
          <a:bodyPr wrap="square">
            <a:spAutoFit/>
          </a:bodyPr>
          <a:lstStyle/>
          <a:p>
            <a:r>
              <a:rPr lang="en-US" dirty="0">
                <a:latin typeface="Times New Roman" pitchFamily="18" charset="0"/>
                <a:cs typeface="Times New Roman" pitchFamily="18" charset="0"/>
              </a:rPr>
              <a:t>The AWS compute platform includes </a:t>
            </a:r>
            <a:r>
              <a:rPr lang="en-US" b="1" dirty="0">
                <a:latin typeface="Times New Roman" pitchFamily="18" charset="0"/>
                <a:cs typeface="Times New Roman" pitchFamily="18" charset="0"/>
              </a:rPr>
              <a:t>several different categories</a:t>
            </a:r>
            <a:r>
              <a:rPr lang="en-US" dirty="0">
                <a:latin typeface="Times New Roman" pitchFamily="18" charset="0"/>
                <a:cs typeface="Times New Roman" pitchFamily="18" charset="0"/>
              </a:rPr>
              <a:t>, such as:</a:t>
            </a:r>
          </a:p>
          <a:p>
            <a:pPr marL="2171564" lvl="4" indent="-342900">
              <a:buFont typeface="Wingdings" pitchFamily="2" charset="2"/>
              <a:buChar char="Ø"/>
            </a:pPr>
            <a:r>
              <a:rPr lang="en-US" dirty="0">
                <a:solidFill>
                  <a:srgbClr val="FF0000"/>
                </a:solidFill>
                <a:latin typeface="Times New Roman" pitchFamily="18" charset="0"/>
                <a:cs typeface="Times New Roman" pitchFamily="18" charset="0"/>
              </a:rPr>
              <a:t>Instances (virtual machines)</a:t>
            </a:r>
          </a:p>
          <a:p>
            <a:pPr marL="2171564" lvl="4" indent="-342900">
              <a:buFont typeface="Wingdings" pitchFamily="2" charset="2"/>
              <a:buChar char="Ø"/>
            </a:pPr>
            <a:r>
              <a:rPr lang="en-US" dirty="0">
                <a:solidFill>
                  <a:srgbClr val="FF0000"/>
                </a:solidFill>
                <a:latin typeface="Times New Roman" pitchFamily="18" charset="0"/>
                <a:cs typeface="Times New Roman" pitchFamily="18" charset="0"/>
              </a:rPr>
              <a:t>Containers</a:t>
            </a:r>
          </a:p>
          <a:p>
            <a:pPr marL="2171564" lvl="4" indent="-342900">
              <a:buFont typeface="Wingdings" pitchFamily="2" charset="2"/>
              <a:buChar char="Ø"/>
            </a:pPr>
            <a:r>
              <a:rPr lang="en-US" dirty="0" err="1">
                <a:solidFill>
                  <a:srgbClr val="FF0000"/>
                </a:solidFill>
                <a:latin typeface="Times New Roman" pitchFamily="18" charset="0"/>
                <a:cs typeface="Times New Roman" pitchFamily="18" charset="0"/>
              </a:rPr>
              <a:t>Serverless</a:t>
            </a:r>
            <a:endParaRPr lang="en-US" dirty="0">
              <a:solidFill>
                <a:srgbClr val="FF0000"/>
              </a:solidFill>
              <a:latin typeface="Times New Roman" pitchFamily="18" charset="0"/>
              <a:cs typeface="Times New Roman" pitchFamily="18" charset="0"/>
            </a:endParaRPr>
          </a:p>
          <a:p>
            <a:pPr marL="2171564" lvl="4" indent="-342900">
              <a:buFont typeface="Wingdings" pitchFamily="2" charset="2"/>
              <a:buChar char="Ø"/>
            </a:pPr>
            <a:r>
              <a:rPr lang="en-US" dirty="0">
                <a:solidFill>
                  <a:srgbClr val="FF0000"/>
                </a:solidFill>
                <a:latin typeface="Times New Roman" pitchFamily="18" charset="0"/>
                <a:cs typeface="Times New Roman" pitchFamily="18" charset="0"/>
              </a:rPr>
              <a:t>Edge and Hybrid locations</a:t>
            </a:r>
          </a:p>
          <a:p>
            <a:pPr marL="2171564" lvl="4" indent="-342900">
              <a:buFont typeface="Wingdings" pitchFamily="2" charset="2"/>
              <a:buChar char="Ø"/>
            </a:pPr>
            <a:r>
              <a:rPr lang="en-US" dirty="0">
                <a:solidFill>
                  <a:srgbClr val="FF0000"/>
                </a:solidFill>
                <a:latin typeface="Times New Roman" pitchFamily="18" charset="0"/>
                <a:cs typeface="Times New Roman" pitchFamily="18" charset="0"/>
              </a:rPr>
              <a:t>Cost and capacity management</a:t>
            </a:r>
          </a:p>
        </p:txBody>
      </p:sp>
      <p:pic>
        <p:nvPicPr>
          <p:cNvPr id="1026" name="Picture 2"/>
          <p:cNvPicPr>
            <a:picLocks noChangeAspect="1" noChangeArrowheads="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1331640" y="1916832"/>
            <a:ext cx="6400799" cy="4572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85426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63686294"/>
              </p:ext>
            </p:extLst>
          </p:nvPr>
        </p:nvGraphicFramePr>
        <p:xfrm>
          <a:off x="0" y="193965"/>
          <a:ext cx="9144001" cy="6549009"/>
        </p:xfrm>
        <a:graphic>
          <a:graphicData uri="http://schemas.openxmlformats.org/drawingml/2006/table">
            <a:tbl>
              <a:tblPr/>
              <a:tblGrid>
                <a:gridCol w="1477927">
                  <a:extLst>
                    <a:ext uri="{9D8B030D-6E8A-4147-A177-3AD203B41FA5}">
                      <a16:colId xmlns:a16="http://schemas.microsoft.com/office/drawing/2014/main" val="20000"/>
                    </a:ext>
                  </a:extLst>
                </a:gridCol>
                <a:gridCol w="2796362">
                  <a:extLst>
                    <a:ext uri="{9D8B030D-6E8A-4147-A177-3AD203B41FA5}">
                      <a16:colId xmlns:a16="http://schemas.microsoft.com/office/drawing/2014/main" val="20001"/>
                    </a:ext>
                  </a:extLst>
                </a:gridCol>
                <a:gridCol w="4869712">
                  <a:extLst>
                    <a:ext uri="{9D8B030D-6E8A-4147-A177-3AD203B41FA5}">
                      <a16:colId xmlns:a16="http://schemas.microsoft.com/office/drawing/2014/main" val="20002"/>
                    </a:ext>
                  </a:extLst>
                </a:gridCol>
              </a:tblGrid>
              <a:tr h="215914">
                <a:tc>
                  <a:txBody>
                    <a:bodyPr/>
                    <a:lstStyle/>
                    <a:p>
                      <a:pPr algn="ctr"/>
                      <a:r>
                        <a:rPr lang="en-IN" sz="1700" b="1" dirty="0">
                          <a:effectLst/>
                          <a:latin typeface="Times New Roman" pitchFamily="18" charset="0"/>
                          <a:cs typeface="Times New Roman" pitchFamily="18" charset="0"/>
                        </a:rPr>
                        <a:t>Category</a:t>
                      </a:r>
                      <a:endParaRPr lang="en-IN" sz="1700" dirty="0">
                        <a:effectLst/>
                        <a:latin typeface="Times New Roman" pitchFamily="18" charset="0"/>
                        <a:cs typeface="Times New Roman" pitchFamily="18" charset="0"/>
                      </a:endParaRPr>
                    </a:p>
                  </a:txBody>
                  <a:tcPr marL="28256" marR="28256" marT="18837" marB="18837" anchor="ctr">
                    <a:lnL w="12700" cap="flat" cmpd="sng" algn="ctr">
                      <a:solidFill>
                        <a:srgbClr val="402913"/>
                      </a:solidFill>
                      <a:prstDash val="solid"/>
                      <a:round/>
                      <a:headEnd type="none" w="med" len="med"/>
                      <a:tailEnd type="none" w="med" len="med"/>
                    </a:lnL>
                    <a:lnR w="12700" cap="flat" cmpd="sng" algn="ctr">
                      <a:solidFill>
                        <a:srgbClr val="102DE0"/>
                      </a:solidFill>
                      <a:prstDash val="solid"/>
                      <a:round/>
                      <a:headEnd type="none" w="med" len="med"/>
                      <a:tailEnd type="none" w="med" len="med"/>
                    </a:lnR>
                    <a:lnT w="12700" cap="flat" cmpd="sng" algn="ctr">
                      <a:solidFill>
                        <a:srgbClr val="402913"/>
                      </a:solidFill>
                      <a:prstDash val="solid"/>
                      <a:round/>
                      <a:headEnd type="none" w="med" len="med"/>
                      <a:tailEnd type="none" w="med" len="med"/>
                    </a:lnT>
                    <a:lnB w="12700" cap="flat" cmpd="sng" algn="ctr">
                      <a:solidFill>
                        <a:srgbClr val="20C413"/>
                      </a:solidFill>
                      <a:prstDash val="solid"/>
                      <a:round/>
                      <a:headEnd type="none" w="med" len="med"/>
                      <a:tailEnd type="none" w="med" len="med"/>
                    </a:lnB>
                    <a:solidFill>
                      <a:srgbClr val="FFFFFF"/>
                    </a:solidFill>
                  </a:tcPr>
                </a:tc>
                <a:tc>
                  <a:txBody>
                    <a:bodyPr/>
                    <a:lstStyle/>
                    <a:p>
                      <a:pPr algn="ctr"/>
                      <a:r>
                        <a:rPr lang="en-IN" sz="1700" b="1" dirty="0">
                          <a:effectLst/>
                          <a:latin typeface="Times New Roman" pitchFamily="18" charset="0"/>
                          <a:cs typeface="Times New Roman" pitchFamily="18" charset="0"/>
                        </a:rPr>
                        <a:t>Product name</a:t>
                      </a:r>
                      <a:endParaRPr lang="en-IN" sz="1700" dirty="0">
                        <a:effectLst/>
                        <a:latin typeface="Times New Roman" pitchFamily="18" charset="0"/>
                        <a:cs typeface="Times New Roman" pitchFamily="18" charset="0"/>
                      </a:endParaRPr>
                    </a:p>
                  </a:txBody>
                  <a:tcPr marL="28256" marR="28256" marT="18837" marB="18837" anchor="ctr">
                    <a:lnL w="12700" cap="flat" cmpd="sng" algn="ctr">
                      <a:solidFill>
                        <a:srgbClr val="102DE0"/>
                      </a:solidFill>
                      <a:prstDash val="solid"/>
                      <a:round/>
                      <a:headEnd type="none" w="med" len="med"/>
                      <a:tailEnd type="none" w="med" len="med"/>
                    </a:lnL>
                    <a:lnR w="12700" cap="flat" cmpd="sng" algn="ctr">
                      <a:solidFill>
                        <a:srgbClr val="402913"/>
                      </a:solidFill>
                      <a:prstDash val="solid"/>
                      <a:round/>
                      <a:headEnd type="none" w="med" len="med"/>
                      <a:tailEnd type="none" w="med" len="med"/>
                    </a:lnR>
                    <a:lnT w="12700" cap="flat" cmpd="sng" algn="ctr">
                      <a:solidFill>
                        <a:srgbClr val="102DE0"/>
                      </a:solidFill>
                      <a:prstDash val="solid"/>
                      <a:round/>
                      <a:headEnd type="none" w="med" len="med"/>
                      <a:tailEnd type="none" w="med" len="med"/>
                    </a:lnT>
                    <a:lnB w="12700" cap="flat" cmpd="sng" algn="ctr">
                      <a:solidFill>
                        <a:srgbClr val="402913"/>
                      </a:solidFill>
                      <a:prstDash val="solid"/>
                      <a:round/>
                      <a:headEnd type="none" w="med" len="med"/>
                      <a:tailEnd type="none" w="med" len="med"/>
                    </a:lnB>
                    <a:solidFill>
                      <a:srgbClr val="FFFFFF"/>
                    </a:solidFill>
                  </a:tcPr>
                </a:tc>
                <a:tc>
                  <a:txBody>
                    <a:bodyPr/>
                    <a:lstStyle/>
                    <a:p>
                      <a:pPr algn="ctr"/>
                      <a:r>
                        <a:rPr lang="en-IN" sz="1700" b="1" dirty="0">
                          <a:effectLst/>
                          <a:latin typeface="Times New Roman" pitchFamily="18" charset="0"/>
                          <a:cs typeface="Times New Roman" pitchFamily="18" charset="0"/>
                        </a:rPr>
                        <a:t>Description</a:t>
                      </a:r>
                      <a:endParaRPr lang="en-IN" sz="1700" dirty="0">
                        <a:effectLst/>
                        <a:latin typeface="Times New Roman" pitchFamily="18" charset="0"/>
                        <a:cs typeface="Times New Roman" pitchFamily="18" charset="0"/>
                      </a:endParaRPr>
                    </a:p>
                  </a:txBody>
                  <a:tcPr marL="28256" marR="28256" marT="18837" marB="18837" anchor="ctr">
                    <a:lnL w="12700" cap="flat" cmpd="sng" algn="ctr">
                      <a:solidFill>
                        <a:srgbClr val="402913"/>
                      </a:solidFill>
                      <a:prstDash val="solid"/>
                      <a:round/>
                      <a:headEnd type="none" w="med" len="med"/>
                      <a:tailEnd type="none" w="med" len="med"/>
                    </a:lnL>
                    <a:lnR w="12700" cap="flat" cmpd="sng" algn="ctr">
                      <a:solidFill>
                        <a:srgbClr val="402913"/>
                      </a:solidFill>
                      <a:prstDash val="solid"/>
                      <a:round/>
                      <a:headEnd type="none" w="med" len="med"/>
                      <a:tailEnd type="none" w="med" len="med"/>
                    </a:lnR>
                    <a:lnT w="12700" cap="flat" cmpd="sng" algn="ctr">
                      <a:solidFill>
                        <a:srgbClr val="402913"/>
                      </a:solidFill>
                      <a:prstDash val="solid"/>
                      <a:round/>
                      <a:headEnd type="none" w="med" len="med"/>
                      <a:tailEnd type="none" w="med" len="med"/>
                    </a:lnT>
                    <a:lnB w="12700" cap="flat" cmpd="sng" algn="ctr">
                      <a:solidFill>
                        <a:srgbClr val="D0F6A8"/>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710749">
                <a:tc rowSpan="3">
                  <a:txBody>
                    <a:bodyPr/>
                    <a:lstStyle/>
                    <a:p>
                      <a:pPr algn="ctr"/>
                      <a:r>
                        <a:rPr lang="en-IN" sz="1600" b="1" dirty="0">
                          <a:solidFill>
                            <a:srgbClr val="FF0000"/>
                          </a:solidFill>
                          <a:effectLst/>
                          <a:latin typeface="Times New Roman" pitchFamily="18" charset="0"/>
                          <a:cs typeface="Times New Roman" pitchFamily="18" charset="0"/>
                        </a:rPr>
                        <a:t>Instances</a:t>
                      </a:r>
                      <a:endParaRPr lang="en-IN" sz="1600" dirty="0">
                        <a:solidFill>
                          <a:srgbClr val="FF0000"/>
                        </a:solidFill>
                        <a:effectLst/>
                        <a:latin typeface="Times New Roman" pitchFamily="18" charset="0"/>
                        <a:cs typeface="Times New Roman" pitchFamily="18" charset="0"/>
                      </a:endParaRPr>
                    </a:p>
                  </a:txBody>
                  <a:tcPr marL="28256" marR="28256" marT="18837" marB="18837" anchor="ctr">
                    <a:lnL w="12700" cap="flat" cmpd="sng" algn="ctr">
                      <a:solidFill>
                        <a:srgbClr val="20C413"/>
                      </a:solidFill>
                      <a:prstDash val="solid"/>
                      <a:round/>
                      <a:headEnd type="none" w="med" len="med"/>
                      <a:tailEnd type="none" w="med" len="med"/>
                    </a:lnL>
                    <a:lnR w="12700" cap="flat" cmpd="sng" algn="ctr">
                      <a:solidFill>
                        <a:srgbClr val="402913"/>
                      </a:solidFill>
                      <a:prstDash val="solid"/>
                      <a:round/>
                      <a:headEnd type="none" w="med" len="med"/>
                      <a:tailEnd type="none" w="med" len="med"/>
                    </a:lnR>
                    <a:lnT w="12700" cap="flat" cmpd="sng" algn="ctr">
                      <a:solidFill>
                        <a:srgbClr val="20C413"/>
                      </a:solidFill>
                      <a:prstDash val="solid"/>
                      <a:round/>
                      <a:headEnd type="none" w="med" len="med"/>
                      <a:tailEnd type="none" w="med" len="med"/>
                    </a:lnT>
                    <a:lnB w="12700" cap="flat" cmpd="sng" algn="ctr">
                      <a:solidFill>
                        <a:srgbClr val="E02E58"/>
                      </a:solidFill>
                      <a:prstDash val="solid"/>
                      <a:round/>
                      <a:headEnd type="none" w="med" len="med"/>
                      <a:tailEnd type="none" w="med" len="med"/>
                    </a:lnB>
                    <a:solidFill>
                      <a:srgbClr val="FFFFFF"/>
                    </a:solidFill>
                  </a:tcPr>
                </a:tc>
                <a:tc>
                  <a:txBody>
                    <a:bodyPr/>
                    <a:lstStyle/>
                    <a:p>
                      <a:r>
                        <a:rPr lang="en-IN" sz="1600" dirty="0">
                          <a:effectLst/>
                          <a:latin typeface="Times New Roman" pitchFamily="18" charset="0"/>
                          <a:cs typeface="Times New Roman" pitchFamily="18" charset="0"/>
                        </a:rPr>
                        <a:t>Amazon Elastic Compute Cloud (EC2)</a:t>
                      </a:r>
                    </a:p>
                  </a:txBody>
                  <a:tcPr marL="28256" marR="28256" marT="18837" marB="18837" anchor="ctr">
                    <a:lnL w="12700" cap="flat" cmpd="sng" algn="ctr">
                      <a:solidFill>
                        <a:srgbClr val="402913"/>
                      </a:solidFill>
                      <a:prstDash val="solid"/>
                      <a:round/>
                      <a:headEnd type="none" w="med" len="med"/>
                      <a:tailEnd type="none" w="med" len="med"/>
                    </a:lnL>
                    <a:lnR w="12700" cap="flat" cmpd="sng" algn="ctr">
                      <a:solidFill>
                        <a:srgbClr val="D0F6A8"/>
                      </a:solidFill>
                      <a:prstDash val="solid"/>
                      <a:round/>
                      <a:headEnd type="none" w="med" len="med"/>
                      <a:tailEnd type="none" w="med" len="med"/>
                    </a:lnR>
                    <a:lnT w="12700" cap="flat" cmpd="sng" algn="ctr">
                      <a:solidFill>
                        <a:srgbClr val="402913"/>
                      </a:solidFill>
                      <a:prstDash val="solid"/>
                      <a:round/>
                      <a:headEnd type="none" w="med" len="med"/>
                      <a:tailEnd type="none" w="med" len="med"/>
                    </a:lnT>
                    <a:lnB w="12700" cap="flat" cmpd="sng" algn="ctr">
                      <a:solidFill>
                        <a:srgbClr val="902213"/>
                      </a:solidFill>
                      <a:prstDash val="solid"/>
                      <a:round/>
                      <a:headEnd type="none" w="med" len="med"/>
                      <a:tailEnd type="none" w="med" len="med"/>
                    </a:lnB>
                    <a:solidFill>
                      <a:srgbClr val="FFFFFF"/>
                    </a:solidFill>
                  </a:tcPr>
                </a:tc>
                <a:tc>
                  <a:txBody>
                    <a:bodyPr/>
                    <a:lstStyle/>
                    <a:p>
                      <a:r>
                        <a:rPr lang="en-US" sz="1600" dirty="0">
                          <a:effectLst/>
                          <a:latin typeface="Times New Roman" pitchFamily="18" charset="0"/>
                          <a:cs typeface="Times New Roman" pitchFamily="18" charset="0"/>
                        </a:rPr>
                        <a:t>Lets you rent and manage virtual servers in the cloud with elastic compute power. Uses an on-demand pricing model.</a:t>
                      </a:r>
                    </a:p>
                  </a:txBody>
                  <a:tcPr marL="28256" marR="28256" marT="18837" marB="18837" anchor="ctr">
                    <a:lnL w="12700" cap="flat" cmpd="sng" algn="ctr">
                      <a:solidFill>
                        <a:srgbClr val="D0F6A8"/>
                      </a:solidFill>
                      <a:prstDash val="solid"/>
                      <a:round/>
                      <a:headEnd type="none" w="med" len="med"/>
                      <a:tailEnd type="none" w="med" len="med"/>
                    </a:lnL>
                    <a:lnR w="12700" cap="flat" cmpd="sng" algn="ctr">
                      <a:solidFill>
                        <a:srgbClr val="D0F6A8"/>
                      </a:solidFill>
                      <a:prstDash val="solid"/>
                      <a:round/>
                      <a:headEnd type="none" w="med" len="med"/>
                      <a:tailEnd type="none" w="med" len="med"/>
                    </a:lnR>
                    <a:lnT w="12700" cap="flat" cmpd="sng" algn="ctr">
                      <a:solidFill>
                        <a:srgbClr val="D0F6A8"/>
                      </a:solidFill>
                      <a:prstDash val="solid"/>
                      <a:round/>
                      <a:headEnd type="none" w="med" len="med"/>
                      <a:tailEnd type="none" w="med" len="med"/>
                    </a:lnT>
                    <a:lnB w="12700" cap="flat" cmpd="sng" algn="ctr">
                      <a:solidFill>
                        <a:srgbClr val="C0AAA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10749">
                <a:tc vMerge="1">
                  <a:txBody>
                    <a:bodyPr/>
                    <a:lstStyle/>
                    <a:p>
                      <a:endParaRPr lang="en-IN"/>
                    </a:p>
                  </a:txBody>
                  <a:tcPr/>
                </a:tc>
                <a:tc>
                  <a:txBody>
                    <a:bodyPr/>
                    <a:lstStyle/>
                    <a:p>
                      <a:r>
                        <a:rPr lang="en-IN" sz="1600" dirty="0">
                          <a:effectLst/>
                          <a:latin typeface="Times New Roman" pitchFamily="18" charset="0"/>
                          <a:cs typeface="Times New Roman" pitchFamily="18" charset="0"/>
                        </a:rPr>
                        <a:t>Amazon </a:t>
                      </a:r>
                      <a:r>
                        <a:rPr lang="en-IN" sz="1600" dirty="0" err="1">
                          <a:effectLst/>
                          <a:latin typeface="Times New Roman" pitchFamily="18" charset="0"/>
                          <a:cs typeface="Times New Roman" pitchFamily="18" charset="0"/>
                        </a:rPr>
                        <a:t>Lightsail</a:t>
                      </a:r>
                      <a:endParaRPr lang="en-IN" sz="1600" dirty="0">
                        <a:effectLst/>
                        <a:latin typeface="Times New Roman" pitchFamily="18" charset="0"/>
                        <a:cs typeface="Times New Roman" pitchFamily="18" charset="0"/>
                      </a:endParaRPr>
                    </a:p>
                  </a:txBody>
                  <a:tcPr marL="28256" marR="28256" marT="18837" marB="18837" anchor="ctr">
                    <a:lnL w="12700" cap="flat" cmpd="sng" algn="ctr">
                      <a:solidFill>
                        <a:srgbClr val="902213"/>
                      </a:solidFill>
                      <a:prstDash val="solid"/>
                      <a:round/>
                      <a:headEnd type="none" w="med" len="med"/>
                      <a:tailEnd type="none" w="med" len="med"/>
                    </a:lnL>
                    <a:lnR w="12700" cap="flat" cmpd="sng" algn="ctr">
                      <a:solidFill>
                        <a:srgbClr val="C0AAAD"/>
                      </a:solidFill>
                      <a:prstDash val="solid"/>
                      <a:round/>
                      <a:headEnd type="none" w="med" len="med"/>
                      <a:tailEnd type="none" w="med" len="med"/>
                    </a:lnR>
                    <a:lnT w="12700" cap="flat" cmpd="sng" algn="ctr">
                      <a:solidFill>
                        <a:srgbClr val="902213"/>
                      </a:solidFill>
                      <a:prstDash val="solid"/>
                      <a:round/>
                      <a:headEnd type="none" w="med" len="med"/>
                      <a:tailEnd type="none" w="med" len="med"/>
                    </a:lnT>
                    <a:lnB w="12700" cap="flat" cmpd="sng" algn="ctr">
                      <a:solidFill>
                        <a:srgbClr val="702CE0"/>
                      </a:solidFill>
                      <a:prstDash val="solid"/>
                      <a:round/>
                      <a:headEnd type="none" w="med" len="med"/>
                      <a:tailEnd type="none" w="med" len="med"/>
                    </a:lnB>
                    <a:solidFill>
                      <a:srgbClr val="FFFFFF"/>
                    </a:solidFill>
                  </a:tcPr>
                </a:tc>
                <a:tc>
                  <a:txBody>
                    <a:bodyPr/>
                    <a:lstStyle/>
                    <a:p>
                      <a:r>
                        <a:rPr lang="en-US" sz="1600" dirty="0">
                          <a:effectLst/>
                          <a:latin typeface="Times New Roman" pitchFamily="18" charset="0"/>
                          <a:cs typeface="Times New Roman" pitchFamily="18" charset="0"/>
                        </a:rPr>
                        <a:t>Lets you quickly launch resources for small projects. Works best for preconfigured apps, like setting up a </a:t>
                      </a:r>
                      <a:r>
                        <a:rPr lang="en-US" sz="1600" dirty="0" err="1">
                          <a:effectLst/>
                          <a:latin typeface="Times New Roman" pitchFamily="18" charset="0"/>
                          <a:cs typeface="Times New Roman" pitchFamily="18" charset="0"/>
                        </a:rPr>
                        <a:t>WordPress</a:t>
                      </a:r>
                      <a:r>
                        <a:rPr lang="en-US" sz="1600" dirty="0">
                          <a:effectLst/>
                          <a:latin typeface="Times New Roman" pitchFamily="18" charset="0"/>
                          <a:cs typeface="Times New Roman" pitchFamily="18" charset="0"/>
                        </a:rPr>
                        <a:t> site.</a:t>
                      </a:r>
                    </a:p>
                  </a:txBody>
                  <a:tcPr marL="28256" marR="28256" marT="18837" marB="18837" anchor="ctr">
                    <a:lnL w="12700" cap="flat" cmpd="sng" algn="ctr">
                      <a:solidFill>
                        <a:srgbClr val="C0AAAD"/>
                      </a:solidFill>
                      <a:prstDash val="solid"/>
                      <a:round/>
                      <a:headEnd type="none" w="med" len="med"/>
                      <a:tailEnd type="none" w="med" len="med"/>
                    </a:lnL>
                    <a:lnR w="12700" cap="flat" cmpd="sng" algn="ctr">
                      <a:solidFill>
                        <a:srgbClr val="C0AAAD"/>
                      </a:solidFill>
                      <a:prstDash val="solid"/>
                      <a:round/>
                      <a:headEnd type="none" w="med" len="med"/>
                      <a:tailEnd type="none" w="med" len="med"/>
                    </a:lnR>
                    <a:lnT w="12700" cap="flat" cmpd="sng" algn="ctr">
                      <a:solidFill>
                        <a:srgbClr val="C0AAAD"/>
                      </a:solidFill>
                      <a:prstDash val="solid"/>
                      <a:round/>
                      <a:headEnd type="none" w="med" len="med"/>
                      <a:tailEnd type="none" w="med" len="med"/>
                    </a:lnT>
                    <a:lnB w="12700" cap="flat" cmpd="sng" algn="ctr">
                      <a:solidFill>
                        <a:srgbClr val="A0CF4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80859">
                <a:tc vMerge="1">
                  <a:txBody>
                    <a:bodyPr/>
                    <a:lstStyle/>
                    <a:p>
                      <a:endParaRPr lang="en-IN"/>
                    </a:p>
                  </a:txBody>
                  <a:tcPr/>
                </a:tc>
                <a:tc>
                  <a:txBody>
                    <a:bodyPr/>
                    <a:lstStyle/>
                    <a:p>
                      <a:r>
                        <a:rPr lang="en-IN" sz="1600" dirty="0">
                          <a:effectLst/>
                          <a:latin typeface="Times New Roman" pitchFamily="18" charset="0"/>
                          <a:cs typeface="Times New Roman" pitchFamily="18" charset="0"/>
                        </a:rPr>
                        <a:t>Amazon Batch</a:t>
                      </a:r>
                    </a:p>
                  </a:txBody>
                  <a:tcPr marL="28256" marR="28256" marT="18837" marB="18837" anchor="ctr">
                    <a:lnL w="12700" cap="flat" cmpd="sng" algn="ctr">
                      <a:solidFill>
                        <a:srgbClr val="702CE0"/>
                      </a:solidFill>
                      <a:prstDash val="solid"/>
                      <a:round/>
                      <a:headEnd type="none" w="med" len="med"/>
                      <a:tailEnd type="none" w="med" len="med"/>
                    </a:lnL>
                    <a:lnR w="12700" cap="flat" cmpd="sng" algn="ctr">
                      <a:solidFill>
                        <a:srgbClr val="A0CF4F"/>
                      </a:solidFill>
                      <a:prstDash val="solid"/>
                      <a:round/>
                      <a:headEnd type="none" w="med" len="med"/>
                      <a:tailEnd type="none" w="med" len="med"/>
                    </a:lnR>
                    <a:lnT w="12700" cap="flat" cmpd="sng" algn="ctr">
                      <a:solidFill>
                        <a:srgbClr val="702CE0"/>
                      </a:solidFill>
                      <a:prstDash val="solid"/>
                      <a:round/>
                      <a:headEnd type="none" w="med" len="med"/>
                      <a:tailEnd type="none" w="med" len="med"/>
                    </a:lnT>
                    <a:lnB w="12700" cap="flat" cmpd="sng" algn="ctr">
                      <a:solidFill>
                        <a:srgbClr val="308AD7"/>
                      </a:solidFill>
                      <a:prstDash val="solid"/>
                      <a:round/>
                      <a:headEnd type="none" w="med" len="med"/>
                      <a:tailEnd type="none" w="med" len="med"/>
                    </a:lnB>
                    <a:solidFill>
                      <a:srgbClr val="FFFFFF"/>
                    </a:solidFill>
                  </a:tcPr>
                </a:tc>
                <a:tc>
                  <a:txBody>
                    <a:bodyPr/>
                    <a:lstStyle/>
                    <a:p>
                      <a:r>
                        <a:rPr lang="en-US" sz="1600">
                          <a:effectLst/>
                          <a:latin typeface="Times New Roman" pitchFamily="18" charset="0"/>
                          <a:cs typeface="Times New Roman" pitchFamily="18" charset="0"/>
                        </a:rPr>
                        <a:t>Lets you process large workloads in smaller chunks, or batches.</a:t>
                      </a:r>
                    </a:p>
                  </a:txBody>
                  <a:tcPr marL="28256" marR="28256" marT="18837" marB="18837" anchor="ctr">
                    <a:lnL w="12700" cap="flat" cmpd="sng" algn="ctr">
                      <a:solidFill>
                        <a:srgbClr val="A0CF4F"/>
                      </a:solidFill>
                      <a:prstDash val="solid"/>
                      <a:round/>
                      <a:headEnd type="none" w="med" len="med"/>
                      <a:tailEnd type="none" w="med" len="med"/>
                    </a:lnL>
                    <a:lnR w="12700" cap="flat" cmpd="sng" algn="ctr">
                      <a:solidFill>
                        <a:srgbClr val="A0CF4F"/>
                      </a:solidFill>
                      <a:prstDash val="solid"/>
                      <a:round/>
                      <a:headEnd type="none" w="med" len="med"/>
                      <a:tailEnd type="none" w="med" len="med"/>
                    </a:lnR>
                    <a:lnT w="12700" cap="flat" cmpd="sng" algn="ctr">
                      <a:solidFill>
                        <a:srgbClr val="A0CF4F"/>
                      </a:solidFill>
                      <a:prstDash val="solid"/>
                      <a:round/>
                      <a:headEnd type="none" w="med" len="med"/>
                      <a:tailEnd type="none" w="med" len="med"/>
                    </a:lnT>
                    <a:lnB w="12700" cap="flat" cmpd="sng" algn="ctr">
                      <a:solidFill>
                        <a:srgbClr val="902213"/>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45804">
                <a:tc rowSpan="7">
                  <a:txBody>
                    <a:bodyPr/>
                    <a:lstStyle/>
                    <a:p>
                      <a:pPr algn="ctr"/>
                      <a:r>
                        <a:rPr lang="en-IN" sz="1600" b="1" dirty="0">
                          <a:solidFill>
                            <a:srgbClr val="FF0000"/>
                          </a:solidFill>
                          <a:effectLst/>
                          <a:latin typeface="Times New Roman" pitchFamily="18" charset="0"/>
                          <a:cs typeface="Times New Roman" pitchFamily="18" charset="0"/>
                        </a:rPr>
                        <a:t>Containers</a:t>
                      </a:r>
                      <a:endParaRPr lang="en-IN" sz="1600" dirty="0">
                        <a:solidFill>
                          <a:srgbClr val="FF0000"/>
                        </a:solidFill>
                        <a:effectLst/>
                        <a:latin typeface="Times New Roman" pitchFamily="18" charset="0"/>
                        <a:cs typeface="Times New Roman" pitchFamily="18" charset="0"/>
                      </a:endParaRPr>
                    </a:p>
                  </a:txBody>
                  <a:tcPr marL="28256" marR="28256" marT="18837" marB="18837" anchor="ctr">
                    <a:lnL w="12700" cap="flat" cmpd="sng" algn="ctr">
                      <a:solidFill>
                        <a:srgbClr val="E02E58"/>
                      </a:solidFill>
                      <a:prstDash val="solid"/>
                      <a:round/>
                      <a:headEnd type="none" w="med" len="med"/>
                      <a:tailEnd type="none" w="med" len="med"/>
                    </a:lnL>
                    <a:lnR w="12700" cap="flat" cmpd="sng" algn="ctr">
                      <a:solidFill>
                        <a:srgbClr val="308AD7"/>
                      </a:solidFill>
                      <a:prstDash val="solid"/>
                      <a:round/>
                      <a:headEnd type="none" w="med" len="med"/>
                      <a:tailEnd type="none" w="med" len="med"/>
                    </a:lnR>
                    <a:lnT w="12700" cap="flat" cmpd="sng" algn="ctr">
                      <a:solidFill>
                        <a:srgbClr val="E02E58"/>
                      </a:solidFill>
                      <a:prstDash val="solid"/>
                      <a:round/>
                      <a:headEnd type="none" w="med" len="med"/>
                      <a:tailEnd type="none" w="med" len="med"/>
                    </a:lnT>
                    <a:lnB w="12700" cap="flat" cmpd="sng" algn="ctr">
                      <a:solidFill>
                        <a:srgbClr val="E02E58"/>
                      </a:solidFill>
                      <a:prstDash val="solid"/>
                      <a:round/>
                      <a:headEnd type="none" w="med" len="med"/>
                      <a:tailEnd type="none" w="med" len="med"/>
                    </a:lnB>
                    <a:solidFill>
                      <a:srgbClr val="FFFFFF"/>
                    </a:solidFill>
                  </a:tcPr>
                </a:tc>
                <a:tc>
                  <a:txBody>
                    <a:bodyPr/>
                    <a:lstStyle/>
                    <a:p>
                      <a:r>
                        <a:rPr lang="en-IN" sz="1600" dirty="0">
                          <a:effectLst/>
                          <a:latin typeface="Times New Roman" pitchFamily="18" charset="0"/>
                          <a:cs typeface="Times New Roman" pitchFamily="18" charset="0"/>
                        </a:rPr>
                        <a:t>Amazon Elastic Container Service (ECS)</a:t>
                      </a:r>
                    </a:p>
                  </a:txBody>
                  <a:tcPr marL="28256" marR="28256" marT="18837" marB="18837" anchor="ctr">
                    <a:lnL w="12700" cap="flat" cmpd="sng" algn="ctr">
                      <a:solidFill>
                        <a:srgbClr val="308AD7"/>
                      </a:solidFill>
                      <a:prstDash val="solid"/>
                      <a:round/>
                      <a:headEnd type="none" w="med" len="med"/>
                      <a:tailEnd type="none" w="med" len="med"/>
                    </a:lnL>
                    <a:lnR w="12700" cap="flat" cmpd="sng" algn="ctr">
                      <a:solidFill>
                        <a:srgbClr val="902213"/>
                      </a:solidFill>
                      <a:prstDash val="solid"/>
                      <a:round/>
                      <a:headEnd type="none" w="med" len="med"/>
                      <a:tailEnd type="none" w="med" len="med"/>
                    </a:lnR>
                    <a:lnT w="12700" cap="flat" cmpd="sng" algn="ctr">
                      <a:solidFill>
                        <a:srgbClr val="308AD7"/>
                      </a:solidFill>
                      <a:prstDash val="solid"/>
                      <a:round/>
                      <a:headEnd type="none" w="med" len="med"/>
                      <a:tailEnd type="none" w="med" len="med"/>
                    </a:lnT>
                    <a:lnB w="12700" cap="flat" cmpd="sng" algn="ctr">
                      <a:solidFill>
                        <a:srgbClr val="B00F12"/>
                      </a:solidFill>
                      <a:prstDash val="solid"/>
                      <a:round/>
                      <a:headEnd type="none" w="med" len="med"/>
                      <a:tailEnd type="none" w="med" len="med"/>
                    </a:lnB>
                    <a:solidFill>
                      <a:srgbClr val="FFFFFF"/>
                    </a:solidFill>
                  </a:tcPr>
                </a:tc>
                <a:tc>
                  <a:txBody>
                    <a:bodyPr/>
                    <a:lstStyle/>
                    <a:p>
                      <a:r>
                        <a:rPr lang="en-US" sz="1600">
                          <a:effectLst/>
                          <a:latin typeface="Times New Roman" pitchFamily="18" charset="0"/>
                          <a:cs typeface="Times New Roman" pitchFamily="18" charset="0"/>
                        </a:rPr>
                        <a:t>Container orchestration tool that lets you deploy and manage Docker containers.</a:t>
                      </a:r>
                    </a:p>
                  </a:txBody>
                  <a:tcPr marL="28256" marR="28256" marT="18837" marB="18837" anchor="ctr">
                    <a:lnL w="12700" cap="flat" cmpd="sng" algn="ctr">
                      <a:solidFill>
                        <a:srgbClr val="902213"/>
                      </a:solidFill>
                      <a:prstDash val="solid"/>
                      <a:round/>
                      <a:headEnd type="none" w="med" len="med"/>
                      <a:tailEnd type="none" w="med" len="med"/>
                    </a:lnL>
                    <a:lnR w="12700" cap="flat" cmpd="sng" algn="ctr">
                      <a:solidFill>
                        <a:srgbClr val="902213"/>
                      </a:solidFill>
                      <a:prstDash val="solid"/>
                      <a:round/>
                      <a:headEnd type="none" w="med" len="med"/>
                      <a:tailEnd type="none" w="med" len="med"/>
                    </a:lnR>
                    <a:lnT w="12700" cap="flat" cmpd="sng" algn="ctr">
                      <a:solidFill>
                        <a:srgbClr val="902213"/>
                      </a:solidFill>
                      <a:prstDash val="solid"/>
                      <a:round/>
                      <a:headEnd type="none" w="med" len="med"/>
                      <a:tailEnd type="none" w="med" len="med"/>
                    </a:lnT>
                    <a:lnB w="12700" cap="flat" cmpd="sng" algn="ctr">
                      <a:solidFill>
                        <a:srgbClr val="B02EE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545804">
                <a:tc vMerge="1">
                  <a:txBody>
                    <a:bodyPr/>
                    <a:lstStyle/>
                    <a:p>
                      <a:endParaRPr lang="en-IN"/>
                    </a:p>
                  </a:txBody>
                  <a:tcPr/>
                </a:tc>
                <a:tc>
                  <a:txBody>
                    <a:bodyPr/>
                    <a:lstStyle/>
                    <a:p>
                      <a:r>
                        <a:rPr lang="en-IN" sz="1600" dirty="0">
                          <a:effectLst/>
                          <a:latin typeface="Times New Roman" pitchFamily="18" charset="0"/>
                          <a:cs typeface="Times New Roman" pitchFamily="18" charset="0"/>
                        </a:rPr>
                        <a:t>Amazon ECS Anywhere</a:t>
                      </a:r>
                    </a:p>
                  </a:txBody>
                  <a:tcPr marL="28256" marR="28256" marT="18837" marB="18837" anchor="ctr">
                    <a:lnL w="12700" cap="flat" cmpd="sng" algn="ctr">
                      <a:solidFill>
                        <a:srgbClr val="B00F12"/>
                      </a:solidFill>
                      <a:prstDash val="solid"/>
                      <a:round/>
                      <a:headEnd type="none" w="med" len="med"/>
                      <a:tailEnd type="none" w="med" len="med"/>
                    </a:lnL>
                    <a:lnR w="12700" cap="flat" cmpd="sng" algn="ctr">
                      <a:solidFill>
                        <a:srgbClr val="B02EE0"/>
                      </a:solidFill>
                      <a:prstDash val="solid"/>
                      <a:round/>
                      <a:headEnd type="none" w="med" len="med"/>
                      <a:tailEnd type="none" w="med" len="med"/>
                    </a:lnR>
                    <a:lnT w="12700" cap="flat" cmpd="sng" algn="ctr">
                      <a:solidFill>
                        <a:srgbClr val="B00F12"/>
                      </a:solidFill>
                      <a:prstDash val="solid"/>
                      <a:round/>
                      <a:headEnd type="none" w="med" len="med"/>
                      <a:tailEnd type="none" w="med" len="med"/>
                    </a:lnT>
                    <a:lnB w="12700" cap="flat" cmpd="sng" algn="ctr">
                      <a:solidFill>
                        <a:srgbClr val="A0C113"/>
                      </a:solidFill>
                      <a:prstDash val="solid"/>
                      <a:round/>
                      <a:headEnd type="none" w="med" len="med"/>
                      <a:tailEnd type="none" w="med" len="med"/>
                    </a:lnB>
                    <a:solidFill>
                      <a:srgbClr val="FFFFFF"/>
                    </a:solidFill>
                  </a:tcPr>
                </a:tc>
                <a:tc>
                  <a:txBody>
                    <a:bodyPr/>
                    <a:lstStyle/>
                    <a:p>
                      <a:r>
                        <a:rPr lang="en-US" sz="1600">
                          <a:effectLst/>
                          <a:latin typeface="Times New Roman" pitchFamily="18" charset="0"/>
                          <a:cs typeface="Times New Roman" pitchFamily="18" charset="0"/>
                        </a:rPr>
                        <a:t>Lets you run self-managed containers on your own infrastructure.</a:t>
                      </a:r>
                    </a:p>
                  </a:txBody>
                  <a:tcPr marL="28256" marR="28256" marT="18837" marB="18837" anchor="ctr">
                    <a:lnL w="12700" cap="flat" cmpd="sng" algn="ctr">
                      <a:solidFill>
                        <a:srgbClr val="B02EE0"/>
                      </a:solidFill>
                      <a:prstDash val="solid"/>
                      <a:round/>
                      <a:headEnd type="none" w="med" len="med"/>
                      <a:tailEnd type="none" w="med" len="med"/>
                    </a:lnL>
                    <a:lnR w="12700" cap="flat" cmpd="sng" algn="ctr">
                      <a:solidFill>
                        <a:srgbClr val="B02EE0"/>
                      </a:solidFill>
                      <a:prstDash val="solid"/>
                      <a:round/>
                      <a:headEnd type="none" w="med" len="med"/>
                      <a:tailEnd type="none" w="med" len="med"/>
                    </a:lnR>
                    <a:lnT w="12700" cap="flat" cmpd="sng" algn="ctr">
                      <a:solidFill>
                        <a:srgbClr val="B02EE0"/>
                      </a:solidFill>
                      <a:prstDash val="solid"/>
                      <a:round/>
                      <a:headEnd type="none" w="med" len="med"/>
                      <a:tailEnd type="none" w="med" len="med"/>
                    </a:lnT>
                    <a:lnB w="12700" cap="flat" cmpd="sng" algn="ctr">
                      <a:solidFill>
                        <a:srgbClr val="20AAA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80859">
                <a:tc vMerge="1">
                  <a:txBody>
                    <a:bodyPr/>
                    <a:lstStyle/>
                    <a:p>
                      <a:endParaRPr lang="en-IN"/>
                    </a:p>
                  </a:txBody>
                  <a:tcPr/>
                </a:tc>
                <a:tc>
                  <a:txBody>
                    <a:bodyPr/>
                    <a:lstStyle/>
                    <a:p>
                      <a:r>
                        <a:rPr lang="en-US" sz="1600" dirty="0">
                          <a:effectLst/>
                          <a:latin typeface="Times New Roman" pitchFamily="18" charset="0"/>
                          <a:cs typeface="Times New Roman" pitchFamily="18" charset="0"/>
                        </a:rPr>
                        <a:t>Amazon Elastic Container Registry (ECR)</a:t>
                      </a:r>
                    </a:p>
                  </a:txBody>
                  <a:tcPr marL="28256" marR="28256" marT="18837" marB="18837" anchor="ctr">
                    <a:lnL w="12700" cap="flat" cmpd="sng" algn="ctr">
                      <a:solidFill>
                        <a:srgbClr val="A0C113"/>
                      </a:solidFill>
                      <a:prstDash val="solid"/>
                      <a:round/>
                      <a:headEnd type="none" w="med" len="med"/>
                      <a:tailEnd type="none" w="med" len="med"/>
                    </a:lnL>
                    <a:lnR w="12700" cap="flat" cmpd="sng" algn="ctr">
                      <a:solidFill>
                        <a:srgbClr val="20AAAD"/>
                      </a:solidFill>
                      <a:prstDash val="solid"/>
                      <a:round/>
                      <a:headEnd type="none" w="med" len="med"/>
                      <a:tailEnd type="none" w="med" len="med"/>
                    </a:lnR>
                    <a:lnT w="12700" cap="flat" cmpd="sng" algn="ctr">
                      <a:solidFill>
                        <a:srgbClr val="A0C113"/>
                      </a:solidFill>
                      <a:prstDash val="solid"/>
                      <a:round/>
                      <a:headEnd type="none" w="med" len="med"/>
                      <a:tailEnd type="none" w="med" len="med"/>
                    </a:lnT>
                    <a:lnB w="12700" cap="flat" cmpd="sng" algn="ctr">
                      <a:solidFill>
                        <a:srgbClr val="D0F4A8"/>
                      </a:solidFill>
                      <a:prstDash val="solid"/>
                      <a:round/>
                      <a:headEnd type="none" w="med" len="med"/>
                      <a:tailEnd type="none" w="med" len="med"/>
                    </a:lnB>
                    <a:solidFill>
                      <a:srgbClr val="FFFFFF"/>
                    </a:solidFill>
                  </a:tcPr>
                </a:tc>
                <a:tc>
                  <a:txBody>
                    <a:bodyPr/>
                    <a:lstStyle/>
                    <a:p>
                      <a:r>
                        <a:rPr lang="en-US" sz="1600" dirty="0">
                          <a:effectLst/>
                          <a:latin typeface="Times New Roman" pitchFamily="18" charset="0"/>
                          <a:cs typeface="Times New Roman" pitchFamily="18" charset="0"/>
                        </a:rPr>
                        <a:t>Lets you deploy container images to Amazon ECS, EKS, or on-premises.</a:t>
                      </a:r>
                    </a:p>
                  </a:txBody>
                  <a:tcPr marL="28256" marR="28256" marT="18837" marB="18837" anchor="ctr">
                    <a:lnL w="12700" cap="flat" cmpd="sng" algn="ctr">
                      <a:solidFill>
                        <a:srgbClr val="20AAAD"/>
                      </a:solidFill>
                      <a:prstDash val="solid"/>
                      <a:round/>
                      <a:headEnd type="none" w="med" len="med"/>
                      <a:tailEnd type="none" w="med" len="med"/>
                    </a:lnL>
                    <a:lnR w="12700" cap="flat" cmpd="sng" algn="ctr">
                      <a:solidFill>
                        <a:srgbClr val="20AAAD"/>
                      </a:solidFill>
                      <a:prstDash val="solid"/>
                      <a:round/>
                      <a:headEnd type="none" w="med" len="med"/>
                      <a:tailEnd type="none" w="med" len="med"/>
                    </a:lnR>
                    <a:lnT w="12700" cap="flat" cmpd="sng" algn="ctr">
                      <a:solidFill>
                        <a:srgbClr val="20AAAD"/>
                      </a:solidFill>
                      <a:prstDash val="solid"/>
                      <a:round/>
                      <a:headEnd type="none" w="med" len="med"/>
                      <a:tailEnd type="none" w="med" len="med"/>
                    </a:lnT>
                    <a:lnB w="12700" cap="flat" cmpd="sng" algn="ctr">
                      <a:solidFill>
                        <a:srgbClr val="40AAAD"/>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545804">
                <a:tc vMerge="1">
                  <a:txBody>
                    <a:bodyPr/>
                    <a:lstStyle/>
                    <a:p>
                      <a:endParaRPr lang="en-IN"/>
                    </a:p>
                  </a:txBody>
                  <a:tcPr/>
                </a:tc>
                <a:tc>
                  <a:txBody>
                    <a:bodyPr/>
                    <a:lstStyle/>
                    <a:p>
                      <a:r>
                        <a:rPr lang="pt-BR" sz="1600">
                          <a:effectLst/>
                          <a:latin typeface="Times New Roman" pitchFamily="18" charset="0"/>
                          <a:cs typeface="Times New Roman" pitchFamily="18" charset="0"/>
                        </a:rPr>
                        <a:t>Amazon Elastic Kubernetes Service (EKS)</a:t>
                      </a:r>
                    </a:p>
                  </a:txBody>
                  <a:tcPr marL="28256" marR="28256" marT="18837" marB="18837" anchor="ctr">
                    <a:lnL w="12700" cap="flat" cmpd="sng" algn="ctr">
                      <a:solidFill>
                        <a:srgbClr val="D0F4A8"/>
                      </a:solidFill>
                      <a:prstDash val="solid"/>
                      <a:round/>
                      <a:headEnd type="none" w="med" len="med"/>
                      <a:tailEnd type="none" w="med" len="med"/>
                    </a:lnL>
                    <a:lnR w="12700" cap="flat" cmpd="sng" algn="ctr">
                      <a:solidFill>
                        <a:srgbClr val="40AAAD"/>
                      </a:solidFill>
                      <a:prstDash val="solid"/>
                      <a:round/>
                      <a:headEnd type="none" w="med" len="med"/>
                      <a:tailEnd type="none" w="med" len="med"/>
                    </a:lnR>
                    <a:lnT w="12700" cap="flat" cmpd="sng" algn="ctr">
                      <a:solidFill>
                        <a:srgbClr val="D0F4A8"/>
                      </a:solidFill>
                      <a:prstDash val="solid"/>
                      <a:round/>
                      <a:headEnd type="none" w="med" len="med"/>
                      <a:tailEnd type="none" w="med" len="med"/>
                    </a:lnT>
                    <a:lnB w="12700" cap="flat" cmpd="sng" algn="ctr">
                      <a:solidFill>
                        <a:srgbClr val="70DF26"/>
                      </a:solidFill>
                      <a:prstDash val="solid"/>
                      <a:round/>
                      <a:headEnd type="none" w="med" len="med"/>
                      <a:tailEnd type="none" w="med" len="med"/>
                    </a:lnB>
                    <a:solidFill>
                      <a:srgbClr val="FFFFFF"/>
                    </a:solidFill>
                  </a:tcPr>
                </a:tc>
                <a:tc>
                  <a:txBody>
                    <a:bodyPr/>
                    <a:lstStyle/>
                    <a:p>
                      <a:r>
                        <a:rPr lang="en-US" sz="1600" dirty="0">
                          <a:effectLst/>
                          <a:latin typeface="Times New Roman" pitchFamily="18" charset="0"/>
                          <a:cs typeface="Times New Roman" pitchFamily="18" charset="0"/>
                        </a:rPr>
                        <a:t>Lets you run </a:t>
                      </a:r>
                      <a:r>
                        <a:rPr lang="en-US" sz="1600" dirty="0" err="1">
                          <a:effectLst/>
                          <a:latin typeface="Times New Roman" pitchFamily="18" charset="0"/>
                          <a:cs typeface="Times New Roman" pitchFamily="18" charset="0"/>
                        </a:rPr>
                        <a:t>Kubernetes</a:t>
                      </a:r>
                      <a:r>
                        <a:rPr lang="en-US" sz="1600" dirty="0">
                          <a:effectLst/>
                          <a:latin typeface="Times New Roman" pitchFamily="18" charset="0"/>
                          <a:cs typeface="Times New Roman" pitchFamily="18" charset="0"/>
                        </a:rPr>
                        <a:t> applications and clusters in AWS cloud or on-premises.</a:t>
                      </a:r>
                    </a:p>
                  </a:txBody>
                  <a:tcPr marL="28256" marR="28256" marT="18837" marB="18837" anchor="ctr">
                    <a:lnL w="12700" cap="flat" cmpd="sng" algn="ctr">
                      <a:solidFill>
                        <a:srgbClr val="40AAAD"/>
                      </a:solidFill>
                      <a:prstDash val="solid"/>
                      <a:round/>
                      <a:headEnd type="none" w="med" len="med"/>
                      <a:tailEnd type="none" w="med" len="med"/>
                    </a:lnL>
                    <a:lnR w="12700" cap="flat" cmpd="sng" algn="ctr">
                      <a:solidFill>
                        <a:srgbClr val="40AAAD"/>
                      </a:solidFill>
                      <a:prstDash val="solid"/>
                      <a:round/>
                      <a:headEnd type="none" w="med" len="med"/>
                      <a:tailEnd type="none" w="med" len="med"/>
                    </a:lnR>
                    <a:lnT w="12700" cap="flat" cmpd="sng" algn="ctr">
                      <a:solidFill>
                        <a:srgbClr val="40AAAD"/>
                      </a:solidFill>
                      <a:prstDash val="solid"/>
                      <a:round/>
                      <a:headEnd type="none" w="med" len="med"/>
                      <a:tailEnd type="none" w="med" len="med"/>
                    </a:lnT>
                    <a:lnB w="12700" cap="flat" cmpd="sng" algn="ctr">
                      <a:solidFill>
                        <a:srgbClr val="A0DF26"/>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710749">
                <a:tc vMerge="1">
                  <a:txBody>
                    <a:bodyPr/>
                    <a:lstStyle/>
                    <a:p>
                      <a:endParaRPr lang="en-IN"/>
                    </a:p>
                  </a:txBody>
                  <a:tcPr/>
                </a:tc>
                <a:tc>
                  <a:txBody>
                    <a:bodyPr/>
                    <a:lstStyle/>
                    <a:p>
                      <a:r>
                        <a:rPr lang="en-IN" sz="1600">
                          <a:effectLst/>
                          <a:latin typeface="Times New Roman" pitchFamily="18" charset="0"/>
                          <a:cs typeface="Times New Roman" pitchFamily="18" charset="0"/>
                        </a:rPr>
                        <a:t>Amazon EKS Anywhere</a:t>
                      </a:r>
                    </a:p>
                  </a:txBody>
                  <a:tcPr marL="28256" marR="28256" marT="18837" marB="18837" anchor="ctr">
                    <a:lnL w="12700" cap="flat" cmpd="sng" algn="ctr">
                      <a:solidFill>
                        <a:srgbClr val="70DF26"/>
                      </a:solidFill>
                      <a:prstDash val="solid"/>
                      <a:round/>
                      <a:headEnd type="none" w="med" len="med"/>
                      <a:tailEnd type="none" w="med" len="med"/>
                    </a:lnL>
                    <a:lnR w="12700" cap="flat" cmpd="sng" algn="ctr">
                      <a:solidFill>
                        <a:srgbClr val="A0DF26"/>
                      </a:solidFill>
                      <a:prstDash val="solid"/>
                      <a:round/>
                      <a:headEnd type="none" w="med" len="med"/>
                      <a:tailEnd type="none" w="med" len="med"/>
                    </a:lnR>
                    <a:lnT w="12700" cap="flat" cmpd="sng" algn="ctr">
                      <a:solidFill>
                        <a:srgbClr val="70DF26"/>
                      </a:solidFill>
                      <a:prstDash val="solid"/>
                      <a:round/>
                      <a:headEnd type="none" w="med" len="med"/>
                      <a:tailEnd type="none" w="med" len="med"/>
                    </a:lnT>
                    <a:lnB w="12700" cap="flat" cmpd="sng" algn="ctr">
                      <a:solidFill>
                        <a:srgbClr val="D0A43A"/>
                      </a:solidFill>
                      <a:prstDash val="solid"/>
                      <a:round/>
                      <a:headEnd type="none" w="med" len="med"/>
                      <a:tailEnd type="none" w="med" len="med"/>
                    </a:lnB>
                    <a:solidFill>
                      <a:srgbClr val="FFFFFF"/>
                    </a:solidFill>
                  </a:tcPr>
                </a:tc>
                <a:tc>
                  <a:txBody>
                    <a:bodyPr/>
                    <a:lstStyle/>
                    <a:p>
                      <a:r>
                        <a:rPr lang="en-US" sz="1600" dirty="0">
                          <a:effectLst/>
                          <a:latin typeface="Times New Roman" pitchFamily="18" charset="0"/>
                          <a:cs typeface="Times New Roman" pitchFamily="18" charset="0"/>
                        </a:rPr>
                        <a:t>Lets you run </a:t>
                      </a:r>
                      <a:r>
                        <a:rPr lang="en-US" sz="1600" dirty="0" err="1">
                          <a:effectLst/>
                          <a:latin typeface="Times New Roman" pitchFamily="18" charset="0"/>
                          <a:cs typeface="Times New Roman" pitchFamily="18" charset="0"/>
                        </a:rPr>
                        <a:t>Kubernetes</a:t>
                      </a:r>
                      <a:r>
                        <a:rPr lang="en-US" sz="1600" dirty="0">
                          <a:effectLst/>
                          <a:latin typeface="Times New Roman" pitchFamily="18" charset="0"/>
                          <a:cs typeface="Times New Roman" pitchFamily="18" charset="0"/>
                        </a:rPr>
                        <a:t> apps on your own infrastructure, similar to how ECS Anywhere lets you run self-managed containers.</a:t>
                      </a:r>
                    </a:p>
                  </a:txBody>
                  <a:tcPr marL="28256" marR="28256" marT="18837" marB="18837" anchor="ctr">
                    <a:lnL w="12700" cap="flat" cmpd="sng" algn="ctr">
                      <a:solidFill>
                        <a:srgbClr val="A0DF26"/>
                      </a:solidFill>
                      <a:prstDash val="solid"/>
                      <a:round/>
                      <a:headEnd type="none" w="med" len="med"/>
                      <a:tailEnd type="none" w="med" len="med"/>
                    </a:lnL>
                    <a:lnR w="12700" cap="flat" cmpd="sng" algn="ctr">
                      <a:solidFill>
                        <a:srgbClr val="A0DF26"/>
                      </a:solidFill>
                      <a:prstDash val="solid"/>
                      <a:round/>
                      <a:headEnd type="none" w="med" len="med"/>
                      <a:tailEnd type="none" w="med" len="med"/>
                    </a:lnR>
                    <a:lnT w="12700" cap="flat" cmpd="sng" algn="ctr">
                      <a:solidFill>
                        <a:srgbClr val="A0DF26"/>
                      </a:solidFill>
                      <a:prstDash val="solid"/>
                      <a:round/>
                      <a:headEnd type="none" w="med" len="med"/>
                      <a:tailEnd type="none" w="med" len="med"/>
                    </a:lnT>
                    <a:lnB w="12700" cap="flat" cmpd="sng" algn="ctr">
                      <a:solidFill>
                        <a:srgbClr val="80DF26"/>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545804">
                <a:tc vMerge="1">
                  <a:txBody>
                    <a:bodyPr/>
                    <a:lstStyle/>
                    <a:p>
                      <a:endParaRPr lang="en-IN"/>
                    </a:p>
                  </a:txBody>
                  <a:tcPr/>
                </a:tc>
                <a:tc>
                  <a:txBody>
                    <a:bodyPr/>
                    <a:lstStyle/>
                    <a:p>
                      <a:r>
                        <a:rPr lang="en-IN" sz="1600">
                          <a:effectLst/>
                          <a:latin typeface="Times New Roman" pitchFamily="18" charset="0"/>
                          <a:cs typeface="Times New Roman" pitchFamily="18" charset="0"/>
                        </a:rPr>
                        <a:t>AWS Fargate</a:t>
                      </a:r>
                    </a:p>
                  </a:txBody>
                  <a:tcPr marL="28256" marR="28256" marT="18837" marB="18837" anchor="ctr">
                    <a:lnL w="12700" cap="flat" cmpd="sng" algn="ctr">
                      <a:solidFill>
                        <a:srgbClr val="D0A43A"/>
                      </a:solidFill>
                      <a:prstDash val="solid"/>
                      <a:round/>
                      <a:headEnd type="none" w="med" len="med"/>
                      <a:tailEnd type="none" w="med" len="med"/>
                    </a:lnL>
                    <a:lnR w="12700" cap="flat" cmpd="sng" algn="ctr">
                      <a:solidFill>
                        <a:srgbClr val="80DF26"/>
                      </a:solidFill>
                      <a:prstDash val="solid"/>
                      <a:round/>
                      <a:headEnd type="none" w="med" len="med"/>
                      <a:tailEnd type="none" w="med" len="med"/>
                    </a:lnR>
                    <a:lnT w="12700" cap="flat" cmpd="sng" algn="ctr">
                      <a:solidFill>
                        <a:srgbClr val="D0A43A"/>
                      </a:solidFill>
                      <a:prstDash val="solid"/>
                      <a:round/>
                      <a:headEnd type="none" w="med" len="med"/>
                      <a:tailEnd type="none" w="med" len="med"/>
                    </a:lnT>
                    <a:lnB w="12700" cap="flat" cmpd="sng" algn="ctr">
                      <a:solidFill>
                        <a:srgbClr val="F0A43A"/>
                      </a:solidFill>
                      <a:prstDash val="solid"/>
                      <a:round/>
                      <a:headEnd type="none" w="med" len="med"/>
                      <a:tailEnd type="none" w="med" len="med"/>
                    </a:lnB>
                    <a:solidFill>
                      <a:srgbClr val="FFFFFF"/>
                    </a:solidFill>
                  </a:tcPr>
                </a:tc>
                <a:tc>
                  <a:txBody>
                    <a:bodyPr/>
                    <a:lstStyle/>
                    <a:p>
                      <a:r>
                        <a:rPr lang="en-US" sz="1600" dirty="0">
                          <a:effectLst/>
                          <a:latin typeface="Times New Roman" pitchFamily="18" charset="0"/>
                          <a:cs typeface="Times New Roman" pitchFamily="18" charset="0"/>
                        </a:rPr>
                        <a:t>Lets you deploy and manage </a:t>
                      </a:r>
                      <a:r>
                        <a:rPr lang="en-US" sz="1600" dirty="0" err="1">
                          <a:effectLst/>
                          <a:latin typeface="Times New Roman" pitchFamily="18" charset="0"/>
                          <a:cs typeface="Times New Roman" pitchFamily="18" charset="0"/>
                        </a:rPr>
                        <a:t>Docker</a:t>
                      </a:r>
                      <a:r>
                        <a:rPr lang="en-US" sz="1600" dirty="0">
                          <a:effectLst/>
                          <a:latin typeface="Times New Roman" pitchFamily="18" charset="0"/>
                          <a:cs typeface="Times New Roman" pitchFamily="18" charset="0"/>
                        </a:rPr>
                        <a:t> containers using a </a:t>
                      </a:r>
                      <a:r>
                        <a:rPr lang="en-US" sz="1600" dirty="0" err="1">
                          <a:effectLst/>
                          <a:latin typeface="Times New Roman" pitchFamily="18" charset="0"/>
                          <a:cs typeface="Times New Roman" pitchFamily="18" charset="0"/>
                        </a:rPr>
                        <a:t>serverless</a:t>
                      </a:r>
                      <a:r>
                        <a:rPr lang="en-US" sz="1600" dirty="0">
                          <a:effectLst/>
                          <a:latin typeface="Times New Roman" pitchFamily="18" charset="0"/>
                          <a:cs typeface="Times New Roman" pitchFamily="18" charset="0"/>
                        </a:rPr>
                        <a:t> compute engine</a:t>
                      </a:r>
                    </a:p>
                  </a:txBody>
                  <a:tcPr marL="28256" marR="28256" marT="18837" marB="18837" anchor="ctr">
                    <a:lnL w="12700" cap="flat" cmpd="sng" algn="ctr">
                      <a:solidFill>
                        <a:srgbClr val="80DF26"/>
                      </a:solidFill>
                      <a:prstDash val="solid"/>
                      <a:round/>
                      <a:headEnd type="none" w="med" len="med"/>
                      <a:tailEnd type="none" w="med" len="med"/>
                    </a:lnL>
                    <a:lnR w="12700" cap="flat" cmpd="sng" algn="ctr">
                      <a:solidFill>
                        <a:srgbClr val="80DF26"/>
                      </a:solidFill>
                      <a:prstDash val="solid"/>
                      <a:round/>
                      <a:headEnd type="none" w="med" len="med"/>
                      <a:tailEnd type="none" w="med" len="med"/>
                    </a:lnR>
                    <a:lnT w="12700" cap="flat" cmpd="sng" algn="ctr">
                      <a:solidFill>
                        <a:srgbClr val="80DF26"/>
                      </a:solidFill>
                      <a:prstDash val="solid"/>
                      <a:round/>
                      <a:headEnd type="none" w="med" len="med"/>
                      <a:tailEnd type="none" w="med" len="med"/>
                    </a:lnT>
                    <a:lnB w="12700" cap="flat" cmpd="sng" algn="ctr">
                      <a:solidFill>
                        <a:srgbClr val="404C22"/>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710749">
                <a:tc vMerge="1">
                  <a:txBody>
                    <a:bodyPr/>
                    <a:lstStyle/>
                    <a:p>
                      <a:endParaRPr lang="en-IN"/>
                    </a:p>
                  </a:txBody>
                  <a:tcPr/>
                </a:tc>
                <a:tc>
                  <a:txBody>
                    <a:bodyPr/>
                    <a:lstStyle/>
                    <a:p>
                      <a:r>
                        <a:rPr lang="en-IN" sz="1600">
                          <a:effectLst/>
                          <a:latin typeface="Times New Roman" pitchFamily="18" charset="0"/>
                          <a:cs typeface="Times New Roman" pitchFamily="18" charset="0"/>
                        </a:rPr>
                        <a:t>AWS App Runner</a:t>
                      </a:r>
                    </a:p>
                  </a:txBody>
                  <a:tcPr marL="28256" marR="28256" marT="18837" marB="18837" anchor="ctr">
                    <a:lnL w="12700" cap="flat" cmpd="sng" algn="ctr">
                      <a:solidFill>
                        <a:srgbClr val="F0A43A"/>
                      </a:solidFill>
                      <a:prstDash val="solid"/>
                      <a:round/>
                      <a:headEnd type="none" w="med" len="med"/>
                      <a:tailEnd type="none" w="med" len="med"/>
                    </a:lnL>
                    <a:lnR w="12700" cap="flat" cmpd="sng" algn="ctr">
                      <a:solidFill>
                        <a:srgbClr val="404C22"/>
                      </a:solidFill>
                      <a:prstDash val="solid"/>
                      <a:round/>
                      <a:headEnd type="none" w="med" len="med"/>
                      <a:tailEnd type="none" w="med" len="med"/>
                    </a:lnR>
                    <a:lnT w="12700" cap="flat" cmpd="sng" algn="ctr">
                      <a:solidFill>
                        <a:srgbClr val="F0A43A"/>
                      </a:solidFill>
                      <a:prstDash val="solid"/>
                      <a:round/>
                      <a:headEnd type="none" w="med" len="med"/>
                      <a:tailEnd type="none" w="med" len="med"/>
                    </a:lnT>
                    <a:lnB w="12700" cap="flat" cmpd="sng" algn="ctr">
                      <a:solidFill>
                        <a:srgbClr val="F0A43A"/>
                      </a:solidFill>
                      <a:prstDash val="solid"/>
                      <a:round/>
                      <a:headEnd type="none" w="med" len="med"/>
                      <a:tailEnd type="none" w="med" len="med"/>
                    </a:lnB>
                    <a:solidFill>
                      <a:srgbClr val="FFFFFF"/>
                    </a:solidFill>
                  </a:tcPr>
                </a:tc>
                <a:tc>
                  <a:txBody>
                    <a:bodyPr/>
                    <a:lstStyle/>
                    <a:p>
                      <a:r>
                        <a:rPr lang="en-US" sz="1600" dirty="0">
                          <a:effectLst/>
                          <a:latin typeface="Times New Roman" pitchFamily="18" charset="0"/>
                          <a:cs typeface="Times New Roman" pitchFamily="18" charset="0"/>
                        </a:rPr>
                        <a:t>Lets you run containerized web apps without having to configure orchestrations, manage servers, or build pipelines.</a:t>
                      </a:r>
                    </a:p>
                  </a:txBody>
                  <a:tcPr marL="28256" marR="28256" marT="18837" marB="18837" anchor="ctr">
                    <a:lnL w="12700" cap="flat" cmpd="sng" algn="ctr">
                      <a:solidFill>
                        <a:srgbClr val="404C22"/>
                      </a:solidFill>
                      <a:prstDash val="solid"/>
                      <a:round/>
                      <a:headEnd type="none" w="med" len="med"/>
                      <a:tailEnd type="none" w="med" len="med"/>
                    </a:lnL>
                    <a:lnR w="12700" cap="flat" cmpd="sng" algn="ctr">
                      <a:solidFill>
                        <a:srgbClr val="404C22"/>
                      </a:solidFill>
                      <a:prstDash val="solid"/>
                      <a:round/>
                      <a:headEnd type="none" w="med" len="med"/>
                      <a:tailEnd type="none" w="med" len="med"/>
                    </a:lnR>
                    <a:lnT w="12700" cap="flat" cmpd="sng" algn="ctr">
                      <a:solidFill>
                        <a:srgbClr val="404C22"/>
                      </a:solidFill>
                      <a:prstDash val="solid"/>
                      <a:round/>
                      <a:headEnd type="none" w="med" len="med"/>
                      <a:tailEnd type="none" w="med" len="med"/>
                    </a:lnT>
                    <a:lnB w="12700" cap="flat" cmpd="sng" algn="ctr">
                      <a:solidFill>
                        <a:srgbClr val="404C22"/>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0198878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3886738533"/>
              </p:ext>
            </p:extLst>
          </p:nvPr>
        </p:nvGraphicFramePr>
        <p:xfrm>
          <a:off x="14678" y="22381"/>
          <a:ext cx="9021819" cy="6574970"/>
        </p:xfrm>
        <a:graphic>
          <a:graphicData uri="http://schemas.openxmlformats.org/drawingml/2006/table">
            <a:tbl>
              <a:tblPr/>
              <a:tblGrid>
                <a:gridCol w="1474125">
                  <a:extLst>
                    <a:ext uri="{9D8B030D-6E8A-4147-A177-3AD203B41FA5}">
                      <a16:colId xmlns:a16="http://schemas.microsoft.com/office/drawing/2014/main" val="20000"/>
                    </a:ext>
                  </a:extLst>
                </a:gridCol>
                <a:gridCol w="1916407">
                  <a:extLst>
                    <a:ext uri="{9D8B030D-6E8A-4147-A177-3AD203B41FA5}">
                      <a16:colId xmlns:a16="http://schemas.microsoft.com/office/drawing/2014/main" val="20001"/>
                    </a:ext>
                  </a:extLst>
                </a:gridCol>
                <a:gridCol w="5631287">
                  <a:extLst>
                    <a:ext uri="{9D8B030D-6E8A-4147-A177-3AD203B41FA5}">
                      <a16:colId xmlns:a16="http://schemas.microsoft.com/office/drawing/2014/main" val="20002"/>
                    </a:ext>
                  </a:extLst>
                </a:gridCol>
              </a:tblGrid>
              <a:tr h="376404">
                <a:tc>
                  <a:txBody>
                    <a:bodyPr/>
                    <a:lstStyle/>
                    <a:p>
                      <a:pPr algn="ctr"/>
                      <a:r>
                        <a:rPr lang="en-IN" sz="1600" b="1" dirty="0">
                          <a:effectLst/>
                          <a:latin typeface="Times New Roman" pitchFamily="18" charset="0"/>
                          <a:cs typeface="Times New Roman" pitchFamily="18" charset="0"/>
                        </a:rPr>
                        <a:t>Category</a:t>
                      </a:r>
                      <a:endParaRPr lang="en-IN" sz="1600" dirty="0">
                        <a:effectLst/>
                        <a:latin typeface="Times New Roman" pitchFamily="18" charset="0"/>
                        <a:cs typeface="Times New Roman" pitchFamily="18" charset="0"/>
                      </a:endParaRPr>
                    </a:p>
                  </a:txBody>
                  <a:tcPr marL="28256" marR="28256" marT="18837" marB="18837" anchor="ctr">
                    <a:lnL w="12700" cap="flat" cmpd="sng" algn="ctr">
                      <a:solidFill>
                        <a:srgbClr val="800D90"/>
                      </a:solidFill>
                      <a:prstDash val="solid"/>
                      <a:round/>
                      <a:headEnd type="none" w="med" len="med"/>
                      <a:tailEnd type="none" w="med" len="med"/>
                    </a:lnL>
                    <a:lnR w="12700" cap="flat" cmpd="sng" algn="ctr">
                      <a:solidFill>
                        <a:srgbClr val="40C290"/>
                      </a:solidFill>
                      <a:prstDash val="solid"/>
                      <a:round/>
                      <a:headEnd type="none" w="med" len="med"/>
                      <a:tailEnd type="none" w="med" len="med"/>
                    </a:lnR>
                    <a:lnT w="12700" cap="flat" cmpd="sng" algn="ctr">
                      <a:solidFill>
                        <a:srgbClr val="800D90"/>
                      </a:solidFill>
                      <a:prstDash val="solid"/>
                      <a:round/>
                      <a:headEnd type="none" w="med" len="med"/>
                      <a:tailEnd type="none" w="med" len="med"/>
                    </a:lnT>
                    <a:lnB w="12700" cap="flat" cmpd="sng" algn="ctr">
                      <a:solidFill>
                        <a:srgbClr val="70A43A"/>
                      </a:solidFill>
                      <a:prstDash val="solid"/>
                      <a:round/>
                      <a:headEnd type="none" w="med" len="med"/>
                      <a:tailEnd type="none" w="med" len="med"/>
                    </a:lnB>
                  </a:tcPr>
                </a:tc>
                <a:tc>
                  <a:txBody>
                    <a:bodyPr/>
                    <a:lstStyle/>
                    <a:p>
                      <a:pPr algn="ctr"/>
                      <a:r>
                        <a:rPr lang="en-IN" sz="1600" b="1" dirty="0">
                          <a:effectLst/>
                          <a:latin typeface="Times New Roman" pitchFamily="18" charset="0"/>
                          <a:cs typeface="Times New Roman" pitchFamily="18" charset="0"/>
                        </a:rPr>
                        <a:t>Product name</a:t>
                      </a:r>
                      <a:endParaRPr lang="en-IN" sz="1600" dirty="0">
                        <a:effectLst/>
                        <a:latin typeface="Times New Roman" pitchFamily="18" charset="0"/>
                        <a:cs typeface="Times New Roman" pitchFamily="18" charset="0"/>
                      </a:endParaRPr>
                    </a:p>
                  </a:txBody>
                  <a:tcPr marL="28256" marR="28256" marT="18837" marB="18837" anchor="ctr">
                    <a:lnL w="12700" cap="flat" cmpd="sng" algn="ctr">
                      <a:solidFill>
                        <a:srgbClr val="40C290"/>
                      </a:solidFill>
                      <a:prstDash val="solid"/>
                      <a:round/>
                      <a:headEnd type="none" w="med" len="med"/>
                      <a:tailEnd type="none" w="med" len="med"/>
                    </a:lnL>
                    <a:lnR w="12700" cap="flat" cmpd="sng" algn="ctr">
                      <a:solidFill>
                        <a:srgbClr val="F02F58"/>
                      </a:solidFill>
                      <a:prstDash val="solid"/>
                      <a:round/>
                      <a:headEnd type="none" w="med" len="med"/>
                      <a:tailEnd type="none" w="med" len="med"/>
                    </a:lnR>
                    <a:lnT w="12700" cap="flat" cmpd="sng" algn="ctr">
                      <a:solidFill>
                        <a:srgbClr val="40C290"/>
                      </a:solidFill>
                      <a:prstDash val="solid"/>
                      <a:round/>
                      <a:headEnd type="none" w="med" len="med"/>
                      <a:tailEnd type="none" w="med" len="med"/>
                    </a:lnT>
                    <a:lnB w="12700" cap="flat" cmpd="sng" algn="ctr">
                      <a:solidFill>
                        <a:srgbClr val="40C590"/>
                      </a:solidFill>
                      <a:prstDash val="solid"/>
                      <a:round/>
                      <a:headEnd type="none" w="med" len="med"/>
                      <a:tailEnd type="none" w="med" len="med"/>
                    </a:lnB>
                  </a:tcPr>
                </a:tc>
                <a:tc>
                  <a:txBody>
                    <a:bodyPr/>
                    <a:lstStyle/>
                    <a:p>
                      <a:pPr algn="ctr"/>
                      <a:r>
                        <a:rPr lang="en-IN" sz="1600" b="1" dirty="0">
                          <a:effectLst/>
                          <a:latin typeface="Times New Roman" pitchFamily="18" charset="0"/>
                          <a:cs typeface="Times New Roman" pitchFamily="18" charset="0"/>
                        </a:rPr>
                        <a:t>Description</a:t>
                      </a:r>
                      <a:endParaRPr lang="en-IN" sz="1600" dirty="0">
                        <a:effectLst/>
                        <a:latin typeface="Times New Roman" pitchFamily="18" charset="0"/>
                        <a:cs typeface="Times New Roman" pitchFamily="18" charset="0"/>
                      </a:endParaRPr>
                    </a:p>
                  </a:txBody>
                  <a:tcPr marL="28256" marR="28256" marT="18837" marB="18837" anchor="ctr">
                    <a:lnL w="12700" cap="flat" cmpd="sng" algn="ctr">
                      <a:solidFill>
                        <a:srgbClr val="F02F58"/>
                      </a:solidFill>
                      <a:prstDash val="solid"/>
                      <a:round/>
                      <a:headEnd type="none" w="med" len="med"/>
                      <a:tailEnd type="none" w="med" len="med"/>
                    </a:lnL>
                    <a:lnR w="12700" cap="flat" cmpd="sng" algn="ctr">
                      <a:solidFill>
                        <a:srgbClr val="F02F58"/>
                      </a:solidFill>
                      <a:prstDash val="solid"/>
                      <a:round/>
                      <a:headEnd type="none" w="med" len="med"/>
                      <a:tailEnd type="none" w="med" len="med"/>
                    </a:lnR>
                    <a:lnT w="12700" cap="flat" cmpd="sng" algn="ctr">
                      <a:solidFill>
                        <a:srgbClr val="F02F58"/>
                      </a:solidFill>
                      <a:prstDash val="solid"/>
                      <a:round/>
                      <a:headEnd type="none" w="med" len="med"/>
                      <a:tailEnd type="none" w="med" len="med"/>
                    </a:lnT>
                    <a:lnB w="12700" cap="flat" cmpd="sng" algn="ctr">
                      <a:solidFill>
                        <a:srgbClr val="002858"/>
                      </a:solidFill>
                      <a:prstDash val="solid"/>
                      <a:round/>
                      <a:headEnd type="none" w="med" len="med"/>
                      <a:tailEnd type="none" w="med" len="med"/>
                    </a:lnB>
                  </a:tcPr>
                </a:tc>
                <a:extLst>
                  <a:ext uri="{0D108BD9-81ED-4DB2-BD59-A6C34878D82A}">
                    <a16:rowId xmlns:a16="http://schemas.microsoft.com/office/drawing/2014/main" val="10000"/>
                  </a:ext>
                </a:extLst>
              </a:tr>
              <a:tr h="563506">
                <a:tc>
                  <a:txBody>
                    <a:bodyPr/>
                    <a:lstStyle/>
                    <a:p>
                      <a:pPr algn="ctr"/>
                      <a:r>
                        <a:rPr lang="en-IN" sz="1600" b="1" dirty="0">
                          <a:solidFill>
                            <a:srgbClr val="FF0000"/>
                          </a:solidFill>
                          <a:effectLst/>
                          <a:latin typeface="Times New Roman" pitchFamily="18" charset="0"/>
                          <a:cs typeface="Times New Roman" pitchFamily="18" charset="0"/>
                        </a:rPr>
                        <a:t>Serverless</a:t>
                      </a:r>
                      <a:endParaRPr lang="en-IN" sz="1600" dirty="0">
                        <a:solidFill>
                          <a:srgbClr val="FF0000"/>
                        </a:solidFill>
                        <a:effectLst/>
                        <a:latin typeface="Times New Roman" pitchFamily="18" charset="0"/>
                        <a:cs typeface="Times New Roman" pitchFamily="18" charset="0"/>
                      </a:endParaRPr>
                    </a:p>
                  </a:txBody>
                  <a:tcPr marL="24849" marR="24849" marT="16566" marB="16566" anchor="ctr">
                    <a:lnL w="12700" cap="flat" cmpd="sng" algn="ctr">
                      <a:solidFill>
                        <a:srgbClr val="800D90"/>
                      </a:solidFill>
                      <a:prstDash val="solid"/>
                      <a:round/>
                      <a:headEnd type="none" w="med" len="med"/>
                      <a:tailEnd type="none" w="med" len="med"/>
                    </a:lnL>
                    <a:lnR w="12700" cap="flat" cmpd="sng" algn="ctr">
                      <a:solidFill>
                        <a:srgbClr val="40C290"/>
                      </a:solidFill>
                      <a:prstDash val="solid"/>
                      <a:round/>
                      <a:headEnd type="none" w="med" len="med"/>
                      <a:tailEnd type="none" w="med" len="med"/>
                    </a:lnR>
                    <a:lnT w="12700" cap="flat" cmpd="sng" algn="ctr">
                      <a:solidFill>
                        <a:srgbClr val="70A43A"/>
                      </a:solidFill>
                      <a:prstDash val="solid"/>
                      <a:round/>
                      <a:headEnd type="none" w="med" len="med"/>
                      <a:tailEnd type="none" w="med" len="med"/>
                    </a:lnT>
                    <a:lnB w="12700" cap="flat" cmpd="sng" algn="ctr">
                      <a:solidFill>
                        <a:srgbClr val="70A43A"/>
                      </a:solidFill>
                      <a:prstDash val="solid"/>
                      <a:round/>
                      <a:headEnd type="none" w="med" len="med"/>
                      <a:tailEnd type="none" w="med" len="med"/>
                    </a:lnB>
                  </a:tcPr>
                </a:tc>
                <a:tc>
                  <a:txBody>
                    <a:bodyPr/>
                    <a:lstStyle/>
                    <a:p>
                      <a:r>
                        <a:rPr lang="en-IN" sz="1600">
                          <a:effectLst/>
                          <a:latin typeface="Times New Roman" pitchFamily="18" charset="0"/>
                          <a:cs typeface="Times New Roman" pitchFamily="18" charset="0"/>
                        </a:rPr>
                        <a:t>AWS Lambda</a:t>
                      </a:r>
                    </a:p>
                  </a:txBody>
                  <a:tcPr marL="24849" marR="24849" marT="16566" marB="16566" anchor="ctr">
                    <a:lnL w="12700" cap="flat" cmpd="sng" algn="ctr">
                      <a:solidFill>
                        <a:srgbClr val="40C290"/>
                      </a:solidFill>
                      <a:prstDash val="solid"/>
                      <a:round/>
                      <a:headEnd type="none" w="med" len="med"/>
                      <a:tailEnd type="none" w="med" len="med"/>
                    </a:lnL>
                    <a:lnR w="12700" cap="flat" cmpd="sng" algn="ctr">
                      <a:solidFill>
                        <a:srgbClr val="F02F58"/>
                      </a:solidFill>
                      <a:prstDash val="solid"/>
                      <a:round/>
                      <a:headEnd type="none" w="med" len="med"/>
                      <a:tailEnd type="none" w="med" len="med"/>
                    </a:lnR>
                    <a:lnT w="12700" cap="flat" cmpd="sng" algn="ctr">
                      <a:solidFill>
                        <a:srgbClr val="40C590"/>
                      </a:solidFill>
                      <a:prstDash val="solid"/>
                      <a:round/>
                      <a:headEnd type="none" w="med" len="med"/>
                      <a:tailEnd type="none" w="med" len="med"/>
                    </a:lnT>
                    <a:lnB w="12700" cap="flat" cmpd="sng" algn="ctr">
                      <a:solidFill>
                        <a:srgbClr val="40C590"/>
                      </a:solidFill>
                      <a:prstDash val="solid"/>
                      <a:round/>
                      <a:headEnd type="none" w="med" len="med"/>
                      <a:tailEnd type="none" w="med" len="med"/>
                    </a:lnB>
                  </a:tcPr>
                </a:tc>
                <a:tc>
                  <a:txBody>
                    <a:bodyPr/>
                    <a:lstStyle/>
                    <a:p>
                      <a:r>
                        <a:rPr lang="en-US" sz="1600" dirty="0">
                          <a:effectLst/>
                          <a:latin typeface="Times New Roman" pitchFamily="18" charset="0"/>
                          <a:cs typeface="Times New Roman" pitchFamily="18" charset="0"/>
                        </a:rPr>
                        <a:t>A </a:t>
                      </a:r>
                      <a:r>
                        <a:rPr lang="en-US" sz="1600" dirty="0" err="1">
                          <a:effectLst/>
                          <a:latin typeface="Times New Roman" pitchFamily="18" charset="0"/>
                          <a:cs typeface="Times New Roman" pitchFamily="18" charset="0"/>
                        </a:rPr>
                        <a:t>serverless</a:t>
                      </a:r>
                      <a:r>
                        <a:rPr lang="en-US" sz="1600" dirty="0">
                          <a:effectLst/>
                          <a:latin typeface="Times New Roman" pitchFamily="18" charset="0"/>
                          <a:cs typeface="Times New Roman" pitchFamily="18" charset="0"/>
                        </a:rPr>
                        <a:t> compute service that lets you run code without having to manage servers or clusters.</a:t>
                      </a:r>
                    </a:p>
                  </a:txBody>
                  <a:tcPr marL="24849" marR="24849" marT="16566" marB="16566" anchor="ctr">
                    <a:lnL w="12700" cap="flat" cmpd="sng" algn="ctr">
                      <a:solidFill>
                        <a:srgbClr val="F02F58"/>
                      </a:solidFill>
                      <a:prstDash val="solid"/>
                      <a:round/>
                      <a:headEnd type="none" w="med" len="med"/>
                      <a:tailEnd type="none" w="med" len="med"/>
                    </a:lnL>
                    <a:lnR w="12700" cap="flat" cmpd="sng" algn="ctr">
                      <a:solidFill>
                        <a:srgbClr val="F02F58"/>
                      </a:solidFill>
                      <a:prstDash val="solid"/>
                      <a:round/>
                      <a:headEnd type="none" w="med" len="med"/>
                      <a:tailEnd type="none" w="med" len="med"/>
                    </a:lnR>
                    <a:lnT w="12700" cap="flat" cmpd="sng" algn="ctr">
                      <a:solidFill>
                        <a:srgbClr val="002858"/>
                      </a:solidFill>
                      <a:prstDash val="solid"/>
                      <a:round/>
                      <a:headEnd type="none" w="med" len="med"/>
                      <a:tailEnd type="none" w="med" len="med"/>
                    </a:lnT>
                    <a:lnB w="12700" cap="flat" cmpd="sng" algn="ctr">
                      <a:solidFill>
                        <a:srgbClr val="002858"/>
                      </a:solidFill>
                      <a:prstDash val="solid"/>
                      <a:round/>
                      <a:headEnd type="none" w="med" len="med"/>
                      <a:tailEnd type="none" w="med" len="med"/>
                    </a:lnB>
                  </a:tcPr>
                </a:tc>
                <a:extLst>
                  <a:ext uri="{0D108BD9-81ED-4DB2-BD59-A6C34878D82A}">
                    <a16:rowId xmlns:a16="http://schemas.microsoft.com/office/drawing/2014/main" val="10001"/>
                  </a:ext>
                </a:extLst>
              </a:tr>
              <a:tr h="563506">
                <a:tc rowSpan="5">
                  <a:txBody>
                    <a:bodyPr/>
                    <a:lstStyle/>
                    <a:p>
                      <a:pPr algn="ctr"/>
                      <a:r>
                        <a:rPr lang="en-IN" sz="1600" b="1" dirty="0">
                          <a:solidFill>
                            <a:srgbClr val="FF0000"/>
                          </a:solidFill>
                          <a:effectLst/>
                          <a:latin typeface="Times New Roman" pitchFamily="18" charset="0"/>
                          <a:cs typeface="Times New Roman" pitchFamily="18" charset="0"/>
                        </a:rPr>
                        <a:t>Edge and hybrid</a:t>
                      </a:r>
                      <a:endParaRPr lang="en-IN" sz="1600" dirty="0">
                        <a:solidFill>
                          <a:srgbClr val="FF0000"/>
                        </a:solidFill>
                        <a:effectLst/>
                        <a:latin typeface="Times New Roman" pitchFamily="18" charset="0"/>
                        <a:cs typeface="Times New Roman" pitchFamily="18" charset="0"/>
                      </a:endParaRPr>
                    </a:p>
                  </a:txBody>
                  <a:tcPr marL="24849" marR="24849" marT="16566" marB="16566" anchor="ctr">
                    <a:lnL w="12700" cap="flat" cmpd="sng" algn="ctr">
                      <a:solidFill>
                        <a:srgbClr val="70A43A"/>
                      </a:solidFill>
                      <a:prstDash val="solid"/>
                      <a:round/>
                      <a:headEnd type="none" w="med" len="med"/>
                      <a:tailEnd type="none" w="med" len="med"/>
                    </a:lnL>
                    <a:lnR w="12700" cap="flat" cmpd="sng" algn="ctr">
                      <a:solidFill>
                        <a:srgbClr val="40C590"/>
                      </a:solidFill>
                      <a:prstDash val="solid"/>
                      <a:round/>
                      <a:headEnd type="none" w="med" len="med"/>
                      <a:tailEnd type="none" w="med" len="med"/>
                    </a:lnR>
                    <a:lnT w="12700" cap="flat" cmpd="sng" algn="ctr">
                      <a:solidFill>
                        <a:srgbClr val="70A43A"/>
                      </a:solidFill>
                      <a:prstDash val="solid"/>
                      <a:round/>
                      <a:headEnd type="none" w="med" len="med"/>
                      <a:tailEnd type="none" w="med" len="med"/>
                    </a:lnT>
                    <a:lnB w="12700" cap="flat" cmpd="sng" algn="ctr">
                      <a:solidFill>
                        <a:srgbClr val="F00D90"/>
                      </a:solidFill>
                      <a:prstDash val="solid"/>
                      <a:round/>
                      <a:headEnd type="none" w="med" len="med"/>
                      <a:tailEnd type="none" w="med" len="med"/>
                    </a:lnB>
                  </a:tcPr>
                </a:tc>
                <a:tc>
                  <a:txBody>
                    <a:bodyPr/>
                    <a:lstStyle/>
                    <a:p>
                      <a:r>
                        <a:rPr lang="en-IN" sz="1600" dirty="0">
                          <a:effectLst/>
                          <a:latin typeface="Times New Roman" pitchFamily="18" charset="0"/>
                          <a:cs typeface="Times New Roman" pitchFamily="18" charset="0"/>
                        </a:rPr>
                        <a:t>AWS Outposts</a:t>
                      </a:r>
                    </a:p>
                  </a:txBody>
                  <a:tcPr marL="24849" marR="24849" marT="16566" marB="16566" anchor="ctr">
                    <a:lnL w="12700" cap="flat" cmpd="sng" algn="ctr">
                      <a:solidFill>
                        <a:srgbClr val="40C590"/>
                      </a:solidFill>
                      <a:prstDash val="solid"/>
                      <a:round/>
                      <a:headEnd type="none" w="med" len="med"/>
                      <a:tailEnd type="none" w="med" len="med"/>
                    </a:lnL>
                    <a:lnR w="12700" cap="flat" cmpd="sng" algn="ctr">
                      <a:solidFill>
                        <a:srgbClr val="002858"/>
                      </a:solidFill>
                      <a:prstDash val="solid"/>
                      <a:round/>
                      <a:headEnd type="none" w="med" len="med"/>
                      <a:tailEnd type="none" w="med" len="med"/>
                    </a:lnR>
                    <a:lnT w="12700" cap="flat" cmpd="sng" algn="ctr">
                      <a:solidFill>
                        <a:srgbClr val="40C590"/>
                      </a:solidFill>
                      <a:prstDash val="solid"/>
                      <a:round/>
                      <a:headEnd type="none" w="med" len="med"/>
                      <a:tailEnd type="none" w="med" len="med"/>
                    </a:lnT>
                    <a:lnB w="12700" cap="flat" cmpd="sng" algn="ctr">
                      <a:solidFill>
                        <a:srgbClr val="005074"/>
                      </a:solidFill>
                      <a:prstDash val="solid"/>
                      <a:round/>
                      <a:headEnd type="none" w="med" len="med"/>
                      <a:tailEnd type="none" w="med" len="med"/>
                    </a:lnB>
                  </a:tcPr>
                </a:tc>
                <a:tc>
                  <a:txBody>
                    <a:bodyPr/>
                    <a:lstStyle/>
                    <a:p>
                      <a:r>
                        <a:rPr lang="en-US" sz="1600">
                          <a:effectLst/>
                          <a:latin typeface="Times New Roman" pitchFamily="18" charset="0"/>
                          <a:cs typeface="Times New Roman" pitchFamily="18" charset="0"/>
                        </a:rPr>
                        <a:t>Lets you take advantage of hybrid cloud by delivering AWS infrastructure and services to your on-premises or edge locations.</a:t>
                      </a:r>
                    </a:p>
                  </a:txBody>
                  <a:tcPr marL="24849" marR="24849" marT="16566" marB="16566" anchor="ctr">
                    <a:lnL w="12700" cap="flat" cmpd="sng" algn="ctr">
                      <a:solidFill>
                        <a:srgbClr val="002858"/>
                      </a:solidFill>
                      <a:prstDash val="solid"/>
                      <a:round/>
                      <a:headEnd type="none" w="med" len="med"/>
                      <a:tailEnd type="none" w="med" len="med"/>
                    </a:lnL>
                    <a:lnR w="12700" cap="flat" cmpd="sng" algn="ctr">
                      <a:solidFill>
                        <a:srgbClr val="002858"/>
                      </a:solidFill>
                      <a:prstDash val="solid"/>
                      <a:round/>
                      <a:headEnd type="none" w="med" len="med"/>
                      <a:tailEnd type="none" w="med" len="med"/>
                    </a:lnR>
                    <a:lnT w="12700" cap="flat" cmpd="sng" algn="ctr">
                      <a:solidFill>
                        <a:srgbClr val="002858"/>
                      </a:solidFill>
                      <a:prstDash val="solid"/>
                      <a:round/>
                      <a:headEnd type="none" w="med" len="med"/>
                      <a:tailEnd type="none" w="med" len="med"/>
                    </a:lnT>
                    <a:lnB w="12700" cap="flat" cmpd="sng" algn="ctr">
                      <a:solidFill>
                        <a:srgbClr val="C00A90"/>
                      </a:solidFill>
                      <a:prstDash val="solid"/>
                      <a:round/>
                      <a:headEnd type="none" w="med" len="med"/>
                      <a:tailEnd type="none" w="med" len="med"/>
                    </a:lnB>
                  </a:tcPr>
                </a:tc>
                <a:extLst>
                  <a:ext uri="{0D108BD9-81ED-4DB2-BD59-A6C34878D82A}">
                    <a16:rowId xmlns:a16="http://schemas.microsoft.com/office/drawing/2014/main" val="10002"/>
                  </a:ext>
                </a:extLst>
              </a:tr>
              <a:tr h="563506">
                <a:tc vMerge="1">
                  <a:txBody>
                    <a:bodyPr/>
                    <a:lstStyle/>
                    <a:p>
                      <a:endParaRPr lang="en-IN"/>
                    </a:p>
                  </a:txBody>
                  <a:tcPr/>
                </a:tc>
                <a:tc>
                  <a:txBody>
                    <a:bodyPr/>
                    <a:lstStyle/>
                    <a:p>
                      <a:r>
                        <a:rPr lang="en-IN" sz="1600" dirty="0">
                          <a:effectLst/>
                          <a:latin typeface="Times New Roman" pitchFamily="18" charset="0"/>
                          <a:cs typeface="Times New Roman" pitchFamily="18" charset="0"/>
                        </a:rPr>
                        <a:t>AWS Snow Family</a:t>
                      </a:r>
                    </a:p>
                  </a:txBody>
                  <a:tcPr marL="24849" marR="24849" marT="16566" marB="16566" anchor="ctr">
                    <a:lnL w="12700" cap="flat" cmpd="sng" algn="ctr">
                      <a:solidFill>
                        <a:srgbClr val="005074"/>
                      </a:solidFill>
                      <a:prstDash val="solid"/>
                      <a:round/>
                      <a:headEnd type="none" w="med" len="med"/>
                      <a:tailEnd type="none" w="med" len="med"/>
                    </a:lnL>
                    <a:lnR w="12700" cap="flat" cmpd="sng" algn="ctr">
                      <a:solidFill>
                        <a:srgbClr val="C00A90"/>
                      </a:solidFill>
                      <a:prstDash val="solid"/>
                      <a:round/>
                      <a:headEnd type="none" w="med" len="med"/>
                      <a:tailEnd type="none" w="med" len="med"/>
                    </a:lnR>
                    <a:lnT w="12700" cap="flat" cmpd="sng" algn="ctr">
                      <a:solidFill>
                        <a:srgbClr val="005074"/>
                      </a:solidFill>
                      <a:prstDash val="solid"/>
                      <a:round/>
                      <a:headEnd type="none" w="med" len="med"/>
                      <a:tailEnd type="none" w="med" len="med"/>
                    </a:lnT>
                    <a:lnB w="12700" cap="flat" cmpd="sng" algn="ctr">
                      <a:solidFill>
                        <a:srgbClr val="404822"/>
                      </a:solidFill>
                      <a:prstDash val="solid"/>
                      <a:round/>
                      <a:headEnd type="none" w="med" len="med"/>
                      <a:tailEnd type="none" w="med" len="med"/>
                    </a:lnB>
                  </a:tcPr>
                </a:tc>
                <a:tc>
                  <a:txBody>
                    <a:bodyPr/>
                    <a:lstStyle/>
                    <a:p>
                      <a:r>
                        <a:rPr lang="en-US" sz="1600">
                          <a:effectLst/>
                          <a:latin typeface="Times New Roman" pitchFamily="18" charset="0"/>
                          <a:cs typeface="Times New Roman" pitchFamily="18" charset="0"/>
                        </a:rPr>
                        <a:t>Lets you securely move data in and out of AWS through several different hardware options, as well as operate edge locations</a:t>
                      </a:r>
                    </a:p>
                  </a:txBody>
                  <a:tcPr marL="24849" marR="24849" marT="16566" marB="16566" anchor="ctr">
                    <a:lnL w="12700" cap="flat" cmpd="sng" algn="ctr">
                      <a:solidFill>
                        <a:srgbClr val="C00A90"/>
                      </a:solidFill>
                      <a:prstDash val="solid"/>
                      <a:round/>
                      <a:headEnd type="none" w="med" len="med"/>
                      <a:tailEnd type="none" w="med" len="med"/>
                    </a:lnL>
                    <a:lnR w="12700" cap="flat" cmpd="sng" algn="ctr">
                      <a:solidFill>
                        <a:srgbClr val="C00A90"/>
                      </a:solidFill>
                      <a:prstDash val="solid"/>
                      <a:round/>
                      <a:headEnd type="none" w="med" len="med"/>
                      <a:tailEnd type="none" w="med" len="med"/>
                    </a:lnR>
                    <a:lnT w="12700" cap="flat" cmpd="sng" algn="ctr">
                      <a:solidFill>
                        <a:srgbClr val="C00A90"/>
                      </a:solidFill>
                      <a:prstDash val="solid"/>
                      <a:round/>
                      <a:headEnd type="none" w="med" len="med"/>
                      <a:tailEnd type="none" w="med" len="med"/>
                    </a:lnT>
                    <a:lnB w="12700" cap="flat" cmpd="sng" algn="ctr">
                      <a:solidFill>
                        <a:srgbClr val="E02013"/>
                      </a:solidFill>
                      <a:prstDash val="solid"/>
                      <a:round/>
                      <a:headEnd type="none" w="med" len="med"/>
                      <a:tailEnd type="none" w="med" len="med"/>
                    </a:lnB>
                  </a:tcPr>
                </a:tc>
                <a:extLst>
                  <a:ext uri="{0D108BD9-81ED-4DB2-BD59-A6C34878D82A}">
                    <a16:rowId xmlns:a16="http://schemas.microsoft.com/office/drawing/2014/main" val="10003"/>
                  </a:ext>
                </a:extLst>
              </a:tr>
              <a:tr h="563506">
                <a:tc vMerge="1">
                  <a:txBody>
                    <a:bodyPr/>
                    <a:lstStyle/>
                    <a:p>
                      <a:endParaRPr lang="en-IN"/>
                    </a:p>
                  </a:txBody>
                  <a:tcPr/>
                </a:tc>
                <a:tc>
                  <a:txBody>
                    <a:bodyPr/>
                    <a:lstStyle/>
                    <a:p>
                      <a:r>
                        <a:rPr lang="en-IN" sz="1600" dirty="0">
                          <a:effectLst/>
                          <a:latin typeface="Times New Roman" pitchFamily="18" charset="0"/>
                          <a:cs typeface="Times New Roman" pitchFamily="18" charset="0"/>
                        </a:rPr>
                        <a:t>AWS Wavelength</a:t>
                      </a:r>
                    </a:p>
                  </a:txBody>
                  <a:tcPr marL="24849" marR="24849" marT="16566" marB="16566" anchor="ctr">
                    <a:lnL w="12700" cap="flat" cmpd="sng" algn="ctr">
                      <a:solidFill>
                        <a:srgbClr val="404822"/>
                      </a:solidFill>
                      <a:prstDash val="solid"/>
                      <a:round/>
                      <a:headEnd type="none" w="med" len="med"/>
                      <a:tailEnd type="none" w="med" len="med"/>
                    </a:lnL>
                    <a:lnR w="12700" cap="flat" cmpd="sng" algn="ctr">
                      <a:solidFill>
                        <a:srgbClr val="E02013"/>
                      </a:solidFill>
                      <a:prstDash val="solid"/>
                      <a:round/>
                      <a:headEnd type="none" w="med" len="med"/>
                      <a:tailEnd type="none" w="med" len="med"/>
                    </a:lnR>
                    <a:lnT w="12700" cap="flat" cmpd="sng" algn="ctr">
                      <a:solidFill>
                        <a:srgbClr val="404822"/>
                      </a:solidFill>
                      <a:prstDash val="solid"/>
                      <a:round/>
                      <a:headEnd type="none" w="med" len="med"/>
                      <a:tailEnd type="none" w="med" len="med"/>
                    </a:lnT>
                    <a:lnB w="12700" cap="flat" cmpd="sng" algn="ctr">
                      <a:solidFill>
                        <a:srgbClr val="400990"/>
                      </a:solidFill>
                      <a:prstDash val="solid"/>
                      <a:round/>
                      <a:headEnd type="none" w="med" len="med"/>
                      <a:tailEnd type="none" w="med" len="med"/>
                    </a:lnB>
                  </a:tcPr>
                </a:tc>
                <a:tc>
                  <a:txBody>
                    <a:bodyPr/>
                    <a:lstStyle/>
                    <a:p>
                      <a:r>
                        <a:rPr lang="en-US" sz="1600" dirty="0">
                          <a:effectLst/>
                          <a:latin typeface="Times New Roman" pitchFamily="18" charset="0"/>
                          <a:cs typeface="Times New Roman" pitchFamily="18" charset="0"/>
                        </a:rPr>
                        <a:t>Lets you take advantage of mobile edge computing infrastructure for fast applications on 5G devices</a:t>
                      </a:r>
                    </a:p>
                  </a:txBody>
                  <a:tcPr marL="24849" marR="24849" marT="16566" marB="16566" anchor="ctr">
                    <a:lnL w="12700" cap="flat" cmpd="sng" algn="ctr">
                      <a:solidFill>
                        <a:srgbClr val="E02013"/>
                      </a:solidFill>
                      <a:prstDash val="solid"/>
                      <a:round/>
                      <a:headEnd type="none" w="med" len="med"/>
                      <a:tailEnd type="none" w="med" len="med"/>
                    </a:lnL>
                    <a:lnR w="12700" cap="flat" cmpd="sng" algn="ctr">
                      <a:solidFill>
                        <a:srgbClr val="E02013"/>
                      </a:solidFill>
                      <a:prstDash val="solid"/>
                      <a:round/>
                      <a:headEnd type="none" w="med" len="med"/>
                      <a:tailEnd type="none" w="med" len="med"/>
                    </a:lnR>
                    <a:lnT w="12700" cap="flat" cmpd="sng" algn="ctr">
                      <a:solidFill>
                        <a:srgbClr val="E02013"/>
                      </a:solidFill>
                      <a:prstDash val="solid"/>
                      <a:round/>
                      <a:headEnd type="none" w="med" len="med"/>
                      <a:tailEnd type="none" w="med" len="med"/>
                    </a:lnT>
                    <a:lnB w="12700" cap="flat" cmpd="sng" algn="ctr">
                      <a:solidFill>
                        <a:srgbClr val="30C54F"/>
                      </a:solidFill>
                      <a:prstDash val="solid"/>
                      <a:round/>
                      <a:headEnd type="none" w="med" len="med"/>
                      <a:tailEnd type="none" w="med" len="med"/>
                    </a:lnB>
                  </a:tcPr>
                </a:tc>
                <a:extLst>
                  <a:ext uri="{0D108BD9-81ED-4DB2-BD59-A6C34878D82A}">
                    <a16:rowId xmlns:a16="http://schemas.microsoft.com/office/drawing/2014/main" val="10004"/>
                  </a:ext>
                </a:extLst>
              </a:tr>
              <a:tr h="563506">
                <a:tc vMerge="1">
                  <a:txBody>
                    <a:bodyPr/>
                    <a:lstStyle/>
                    <a:p>
                      <a:endParaRPr lang="en-IN"/>
                    </a:p>
                  </a:txBody>
                  <a:tcPr/>
                </a:tc>
                <a:tc>
                  <a:txBody>
                    <a:bodyPr/>
                    <a:lstStyle/>
                    <a:p>
                      <a:r>
                        <a:rPr lang="en-IN" sz="1600">
                          <a:effectLst/>
                          <a:latin typeface="Times New Roman" pitchFamily="18" charset="0"/>
                          <a:cs typeface="Times New Roman" pitchFamily="18" charset="0"/>
                        </a:rPr>
                        <a:t>VMware Cloud on AWS</a:t>
                      </a:r>
                    </a:p>
                  </a:txBody>
                  <a:tcPr marL="24849" marR="24849" marT="16566" marB="16566" anchor="ctr">
                    <a:lnL w="12700" cap="flat" cmpd="sng" algn="ctr">
                      <a:solidFill>
                        <a:srgbClr val="400990"/>
                      </a:solidFill>
                      <a:prstDash val="solid"/>
                      <a:round/>
                      <a:headEnd type="none" w="med" len="med"/>
                      <a:tailEnd type="none" w="med" len="med"/>
                    </a:lnL>
                    <a:lnR w="12700" cap="flat" cmpd="sng" algn="ctr">
                      <a:solidFill>
                        <a:srgbClr val="30C54F"/>
                      </a:solidFill>
                      <a:prstDash val="solid"/>
                      <a:round/>
                      <a:headEnd type="none" w="med" len="med"/>
                      <a:tailEnd type="none" w="med" len="med"/>
                    </a:lnR>
                    <a:lnT w="12700" cap="flat" cmpd="sng" algn="ctr">
                      <a:solidFill>
                        <a:srgbClr val="400990"/>
                      </a:solidFill>
                      <a:prstDash val="solid"/>
                      <a:round/>
                      <a:headEnd type="none" w="med" len="med"/>
                      <a:tailEnd type="none" w="med" len="med"/>
                    </a:lnT>
                    <a:lnB w="12700" cap="flat" cmpd="sng" algn="ctr">
                      <a:solidFill>
                        <a:srgbClr val="702913"/>
                      </a:solidFill>
                      <a:prstDash val="solid"/>
                      <a:round/>
                      <a:headEnd type="none" w="med" len="med"/>
                      <a:tailEnd type="none" w="med" len="med"/>
                    </a:lnB>
                  </a:tcPr>
                </a:tc>
                <a:tc>
                  <a:txBody>
                    <a:bodyPr/>
                    <a:lstStyle/>
                    <a:p>
                      <a:r>
                        <a:rPr lang="en-US" sz="1600" dirty="0">
                          <a:effectLst/>
                          <a:latin typeface="Times New Roman" pitchFamily="18" charset="0"/>
                          <a:cs typeface="Times New Roman" pitchFamily="18" charset="0"/>
                        </a:rPr>
                        <a:t>Lets you run VMware workloads on AWS infrastructure through a managed service</a:t>
                      </a:r>
                    </a:p>
                  </a:txBody>
                  <a:tcPr marL="24849" marR="24849" marT="16566" marB="16566" anchor="ctr">
                    <a:lnL w="12700" cap="flat" cmpd="sng" algn="ctr">
                      <a:solidFill>
                        <a:srgbClr val="30C54F"/>
                      </a:solidFill>
                      <a:prstDash val="solid"/>
                      <a:round/>
                      <a:headEnd type="none" w="med" len="med"/>
                      <a:tailEnd type="none" w="med" len="med"/>
                    </a:lnL>
                    <a:lnR w="12700" cap="flat" cmpd="sng" algn="ctr">
                      <a:solidFill>
                        <a:srgbClr val="30C54F"/>
                      </a:solidFill>
                      <a:prstDash val="solid"/>
                      <a:round/>
                      <a:headEnd type="none" w="med" len="med"/>
                      <a:tailEnd type="none" w="med" len="med"/>
                    </a:lnR>
                    <a:lnT w="12700" cap="flat" cmpd="sng" algn="ctr">
                      <a:solidFill>
                        <a:srgbClr val="30C54F"/>
                      </a:solidFill>
                      <a:prstDash val="solid"/>
                      <a:round/>
                      <a:headEnd type="none" w="med" len="med"/>
                      <a:tailEnd type="none" w="med" len="med"/>
                    </a:lnT>
                    <a:lnB w="12700" cap="flat" cmpd="sng" algn="ctr">
                      <a:solidFill>
                        <a:srgbClr val="00CC90"/>
                      </a:solidFill>
                      <a:prstDash val="solid"/>
                      <a:round/>
                      <a:headEnd type="none" w="med" len="med"/>
                      <a:tailEnd type="none" w="med" len="med"/>
                    </a:lnB>
                  </a:tcPr>
                </a:tc>
                <a:extLst>
                  <a:ext uri="{0D108BD9-81ED-4DB2-BD59-A6C34878D82A}">
                    <a16:rowId xmlns:a16="http://schemas.microsoft.com/office/drawing/2014/main" val="10005"/>
                  </a:ext>
                </a:extLst>
              </a:tr>
              <a:tr h="563506">
                <a:tc vMerge="1">
                  <a:txBody>
                    <a:bodyPr/>
                    <a:lstStyle/>
                    <a:p>
                      <a:endParaRPr lang="en-IN"/>
                    </a:p>
                  </a:txBody>
                  <a:tcPr/>
                </a:tc>
                <a:tc>
                  <a:txBody>
                    <a:bodyPr/>
                    <a:lstStyle/>
                    <a:p>
                      <a:r>
                        <a:rPr lang="en-IN" sz="1600">
                          <a:effectLst/>
                          <a:latin typeface="Times New Roman" pitchFamily="18" charset="0"/>
                          <a:cs typeface="Times New Roman" pitchFamily="18" charset="0"/>
                        </a:rPr>
                        <a:t>AWS Local Zones</a:t>
                      </a:r>
                    </a:p>
                  </a:txBody>
                  <a:tcPr marL="24849" marR="24849" marT="16566" marB="16566" anchor="ctr">
                    <a:lnL w="12700" cap="flat" cmpd="sng" algn="ctr">
                      <a:solidFill>
                        <a:srgbClr val="702913"/>
                      </a:solidFill>
                      <a:prstDash val="solid"/>
                      <a:round/>
                      <a:headEnd type="none" w="med" len="med"/>
                      <a:tailEnd type="none" w="med" len="med"/>
                    </a:lnL>
                    <a:lnR w="12700" cap="flat" cmpd="sng" algn="ctr">
                      <a:solidFill>
                        <a:srgbClr val="00CC90"/>
                      </a:solidFill>
                      <a:prstDash val="solid"/>
                      <a:round/>
                      <a:headEnd type="none" w="med" len="med"/>
                      <a:tailEnd type="none" w="med" len="med"/>
                    </a:lnR>
                    <a:lnT w="12700" cap="flat" cmpd="sng" algn="ctr">
                      <a:solidFill>
                        <a:srgbClr val="702913"/>
                      </a:solidFill>
                      <a:prstDash val="solid"/>
                      <a:round/>
                      <a:headEnd type="none" w="med" len="med"/>
                      <a:tailEnd type="none" w="med" len="med"/>
                    </a:lnT>
                    <a:lnB w="12700" cap="flat" cmpd="sng" algn="ctr">
                      <a:solidFill>
                        <a:srgbClr val="B0D690"/>
                      </a:solidFill>
                      <a:prstDash val="solid"/>
                      <a:round/>
                      <a:headEnd type="none" w="med" len="med"/>
                      <a:tailEnd type="none" w="med" len="med"/>
                    </a:lnB>
                  </a:tcPr>
                </a:tc>
                <a:tc>
                  <a:txBody>
                    <a:bodyPr/>
                    <a:lstStyle/>
                    <a:p>
                      <a:r>
                        <a:rPr lang="en-US" sz="1600" dirty="0">
                          <a:effectLst/>
                          <a:latin typeface="Times New Roman" pitchFamily="18" charset="0"/>
                          <a:cs typeface="Times New Roman" pitchFamily="18" charset="0"/>
                        </a:rPr>
                        <a:t>Lets you run workloads in closer physical proximity to end users for latency-sensitive applications</a:t>
                      </a:r>
                    </a:p>
                  </a:txBody>
                  <a:tcPr marL="24849" marR="24849" marT="16566" marB="16566" anchor="ctr">
                    <a:lnL w="12700" cap="flat" cmpd="sng" algn="ctr">
                      <a:solidFill>
                        <a:srgbClr val="00CC90"/>
                      </a:solidFill>
                      <a:prstDash val="solid"/>
                      <a:round/>
                      <a:headEnd type="none" w="med" len="med"/>
                      <a:tailEnd type="none" w="med" len="med"/>
                    </a:lnL>
                    <a:lnR w="12700" cap="flat" cmpd="sng" algn="ctr">
                      <a:solidFill>
                        <a:srgbClr val="00CC90"/>
                      </a:solidFill>
                      <a:prstDash val="solid"/>
                      <a:round/>
                      <a:headEnd type="none" w="med" len="med"/>
                      <a:tailEnd type="none" w="med" len="med"/>
                    </a:lnR>
                    <a:lnT w="12700" cap="flat" cmpd="sng" algn="ctr">
                      <a:solidFill>
                        <a:srgbClr val="00CC90"/>
                      </a:solidFill>
                      <a:prstDash val="solid"/>
                      <a:round/>
                      <a:headEnd type="none" w="med" len="med"/>
                      <a:tailEnd type="none" w="med" len="med"/>
                    </a:lnT>
                    <a:lnB w="12700" cap="flat" cmpd="sng" algn="ctr">
                      <a:solidFill>
                        <a:srgbClr val="400990"/>
                      </a:solidFill>
                      <a:prstDash val="solid"/>
                      <a:round/>
                      <a:headEnd type="none" w="med" len="med"/>
                      <a:tailEnd type="none" w="med" len="med"/>
                    </a:lnB>
                  </a:tcPr>
                </a:tc>
                <a:extLst>
                  <a:ext uri="{0D108BD9-81ED-4DB2-BD59-A6C34878D82A}">
                    <a16:rowId xmlns:a16="http://schemas.microsoft.com/office/drawing/2014/main" val="10006"/>
                  </a:ext>
                </a:extLst>
              </a:tr>
              <a:tr h="563506">
                <a:tc rowSpan="5">
                  <a:txBody>
                    <a:bodyPr/>
                    <a:lstStyle/>
                    <a:p>
                      <a:pPr algn="ctr"/>
                      <a:r>
                        <a:rPr lang="en-IN" sz="1600" b="1" dirty="0">
                          <a:solidFill>
                            <a:srgbClr val="FF0000"/>
                          </a:solidFill>
                          <a:effectLst/>
                          <a:latin typeface="Times New Roman" pitchFamily="18" charset="0"/>
                          <a:cs typeface="Times New Roman" pitchFamily="18" charset="0"/>
                        </a:rPr>
                        <a:t>Cost and capacity management</a:t>
                      </a:r>
                      <a:endParaRPr lang="en-IN" sz="1600" dirty="0">
                        <a:solidFill>
                          <a:srgbClr val="FF0000"/>
                        </a:solidFill>
                        <a:effectLst/>
                        <a:latin typeface="Times New Roman" pitchFamily="18" charset="0"/>
                        <a:cs typeface="Times New Roman" pitchFamily="18" charset="0"/>
                      </a:endParaRPr>
                    </a:p>
                  </a:txBody>
                  <a:tcPr marL="24849" marR="24849" marT="16566" marB="16566" anchor="ctr">
                    <a:lnL w="12700" cap="flat" cmpd="sng" algn="ctr">
                      <a:solidFill>
                        <a:srgbClr val="F00D90"/>
                      </a:solidFill>
                      <a:prstDash val="solid"/>
                      <a:round/>
                      <a:headEnd type="none" w="med" len="med"/>
                      <a:tailEnd type="none" w="med" len="med"/>
                    </a:lnL>
                    <a:lnR w="12700" cap="flat" cmpd="sng" algn="ctr">
                      <a:solidFill>
                        <a:srgbClr val="B0D690"/>
                      </a:solidFill>
                      <a:prstDash val="solid"/>
                      <a:round/>
                      <a:headEnd type="none" w="med" len="med"/>
                      <a:tailEnd type="none" w="med" len="med"/>
                    </a:lnR>
                    <a:lnT w="12700" cap="flat" cmpd="sng" algn="ctr">
                      <a:solidFill>
                        <a:srgbClr val="F00D90"/>
                      </a:solidFill>
                      <a:prstDash val="solid"/>
                      <a:round/>
                      <a:headEnd type="none" w="med" len="med"/>
                      <a:tailEnd type="none" w="med" len="med"/>
                    </a:lnT>
                    <a:lnB w="12700" cap="flat" cmpd="sng" algn="ctr">
                      <a:solidFill>
                        <a:srgbClr val="F00D90"/>
                      </a:solidFill>
                      <a:prstDash val="solid"/>
                      <a:round/>
                      <a:headEnd type="none" w="med" len="med"/>
                      <a:tailEnd type="none" w="med" len="med"/>
                    </a:lnB>
                  </a:tcPr>
                </a:tc>
                <a:tc>
                  <a:txBody>
                    <a:bodyPr/>
                    <a:lstStyle/>
                    <a:p>
                      <a:r>
                        <a:rPr lang="en-IN" sz="1600">
                          <a:effectLst/>
                          <a:latin typeface="Times New Roman" pitchFamily="18" charset="0"/>
                          <a:cs typeface="Times New Roman" pitchFamily="18" charset="0"/>
                        </a:rPr>
                        <a:t>AWS Savings Plan</a:t>
                      </a:r>
                    </a:p>
                  </a:txBody>
                  <a:tcPr marL="24849" marR="24849" marT="16566" marB="16566" anchor="ctr">
                    <a:lnL w="12700" cap="flat" cmpd="sng" algn="ctr">
                      <a:solidFill>
                        <a:srgbClr val="B0D690"/>
                      </a:solidFill>
                      <a:prstDash val="solid"/>
                      <a:round/>
                      <a:headEnd type="none" w="med" len="med"/>
                      <a:tailEnd type="none" w="med" len="med"/>
                    </a:lnL>
                    <a:lnR w="12700" cap="flat" cmpd="sng" algn="ctr">
                      <a:solidFill>
                        <a:srgbClr val="400990"/>
                      </a:solidFill>
                      <a:prstDash val="solid"/>
                      <a:round/>
                      <a:headEnd type="none" w="med" len="med"/>
                      <a:tailEnd type="none" w="med" len="med"/>
                    </a:lnR>
                    <a:lnT w="12700" cap="flat" cmpd="sng" algn="ctr">
                      <a:solidFill>
                        <a:srgbClr val="B0D690"/>
                      </a:solidFill>
                      <a:prstDash val="solid"/>
                      <a:round/>
                      <a:headEnd type="none" w="med" len="med"/>
                      <a:tailEnd type="none" w="med" len="med"/>
                    </a:lnT>
                    <a:lnB w="12700" cap="flat" cmpd="sng" algn="ctr">
                      <a:solidFill>
                        <a:srgbClr val="50C990"/>
                      </a:solidFill>
                      <a:prstDash val="solid"/>
                      <a:round/>
                      <a:headEnd type="none" w="med" len="med"/>
                      <a:tailEnd type="none" w="med" len="med"/>
                    </a:lnB>
                  </a:tcPr>
                </a:tc>
                <a:tc>
                  <a:txBody>
                    <a:bodyPr/>
                    <a:lstStyle/>
                    <a:p>
                      <a:r>
                        <a:rPr lang="en-US" sz="1600" dirty="0">
                          <a:effectLst/>
                          <a:latin typeface="Times New Roman" pitchFamily="18" charset="0"/>
                          <a:cs typeface="Times New Roman" pitchFamily="18" charset="0"/>
                        </a:rPr>
                        <a:t>Lets you save up to 72 percent on compute services through a flexible pricing model</a:t>
                      </a:r>
                    </a:p>
                  </a:txBody>
                  <a:tcPr marL="24849" marR="24849" marT="16566" marB="16566" anchor="ctr">
                    <a:lnL w="12700" cap="flat" cmpd="sng" algn="ctr">
                      <a:solidFill>
                        <a:srgbClr val="400990"/>
                      </a:solidFill>
                      <a:prstDash val="solid"/>
                      <a:round/>
                      <a:headEnd type="none" w="med" len="med"/>
                      <a:tailEnd type="none" w="med" len="med"/>
                    </a:lnL>
                    <a:lnR w="12700" cap="flat" cmpd="sng" algn="ctr">
                      <a:solidFill>
                        <a:srgbClr val="400990"/>
                      </a:solidFill>
                      <a:prstDash val="solid"/>
                      <a:round/>
                      <a:headEnd type="none" w="med" len="med"/>
                      <a:tailEnd type="none" w="med" len="med"/>
                    </a:lnR>
                    <a:lnT w="12700" cap="flat" cmpd="sng" algn="ctr">
                      <a:solidFill>
                        <a:srgbClr val="400990"/>
                      </a:solidFill>
                      <a:prstDash val="solid"/>
                      <a:round/>
                      <a:headEnd type="none" w="med" len="med"/>
                      <a:tailEnd type="none" w="med" len="med"/>
                    </a:lnT>
                    <a:lnB w="12700" cap="flat" cmpd="sng" algn="ctr">
                      <a:solidFill>
                        <a:srgbClr val="50C090"/>
                      </a:solidFill>
                      <a:prstDash val="solid"/>
                      <a:round/>
                      <a:headEnd type="none" w="med" len="med"/>
                      <a:tailEnd type="none" w="med" len="med"/>
                    </a:lnB>
                  </a:tcPr>
                </a:tc>
                <a:extLst>
                  <a:ext uri="{0D108BD9-81ED-4DB2-BD59-A6C34878D82A}">
                    <a16:rowId xmlns:a16="http://schemas.microsoft.com/office/drawing/2014/main" val="10007"/>
                  </a:ext>
                </a:extLst>
              </a:tr>
              <a:tr h="563506">
                <a:tc vMerge="1">
                  <a:txBody>
                    <a:bodyPr/>
                    <a:lstStyle/>
                    <a:p>
                      <a:endParaRPr lang="en-IN"/>
                    </a:p>
                  </a:txBody>
                  <a:tcPr/>
                </a:tc>
                <a:tc>
                  <a:txBody>
                    <a:bodyPr/>
                    <a:lstStyle/>
                    <a:p>
                      <a:r>
                        <a:rPr lang="en-IN" sz="1600">
                          <a:effectLst/>
                          <a:latin typeface="Times New Roman" pitchFamily="18" charset="0"/>
                          <a:cs typeface="Times New Roman" pitchFamily="18" charset="0"/>
                        </a:rPr>
                        <a:t>AWS Compute Optimizer</a:t>
                      </a:r>
                    </a:p>
                  </a:txBody>
                  <a:tcPr marL="24849" marR="24849" marT="16566" marB="16566" anchor="ctr">
                    <a:lnL w="12700" cap="flat" cmpd="sng" algn="ctr">
                      <a:solidFill>
                        <a:srgbClr val="50C990"/>
                      </a:solidFill>
                      <a:prstDash val="solid"/>
                      <a:round/>
                      <a:headEnd type="none" w="med" len="med"/>
                      <a:tailEnd type="none" w="med" len="med"/>
                    </a:lnL>
                    <a:lnR w="12700" cap="flat" cmpd="sng" algn="ctr">
                      <a:solidFill>
                        <a:srgbClr val="50C090"/>
                      </a:solidFill>
                      <a:prstDash val="solid"/>
                      <a:round/>
                      <a:headEnd type="none" w="med" len="med"/>
                      <a:tailEnd type="none" w="med" len="med"/>
                    </a:lnR>
                    <a:lnT w="12700" cap="flat" cmpd="sng" algn="ctr">
                      <a:solidFill>
                        <a:srgbClr val="50C990"/>
                      </a:solidFill>
                      <a:prstDash val="solid"/>
                      <a:round/>
                      <a:headEnd type="none" w="med" len="med"/>
                      <a:tailEnd type="none" w="med" len="med"/>
                    </a:lnT>
                    <a:lnB w="12700" cap="flat" cmpd="sng" algn="ctr">
                      <a:solidFill>
                        <a:srgbClr val="F0C490"/>
                      </a:solidFill>
                      <a:prstDash val="solid"/>
                      <a:round/>
                      <a:headEnd type="none" w="med" len="med"/>
                      <a:tailEnd type="none" w="med" len="med"/>
                    </a:lnB>
                  </a:tcPr>
                </a:tc>
                <a:tc>
                  <a:txBody>
                    <a:bodyPr/>
                    <a:lstStyle/>
                    <a:p>
                      <a:r>
                        <a:rPr lang="en-US" sz="1600" dirty="0">
                          <a:effectLst/>
                          <a:latin typeface="Times New Roman" pitchFamily="18" charset="0"/>
                          <a:cs typeface="Times New Roman" pitchFamily="18" charset="0"/>
                        </a:rPr>
                        <a:t>Lets you improve </a:t>
                      </a:r>
                      <a:r>
                        <a:rPr lang="en-US" sz="1600" dirty="0" err="1">
                          <a:effectLst/>
                          <a:latin typeface="Times New Roman" pitchFamily="18" charset="0"/>
                          <a:cs typeface="Times New Roman" pitchFamily="18" charset="0"/>
                        </a:rPr>
                        <a:t>improve</a:t>
                      </a:r>
                      <a:r>
                        <a:rPr lang="en-US" sz="1600" dirty="0">
                          <a:effectLst/>
                          <a:latin typeface="Times New Roman" pitchFamily="18" charset="0"/>
                          <a:cs typeface="Times New Roman" pitchFamily="18" charset="0"/>
                        </a:rPr>
                        <a:t> price performance and optimize costs through automated recommendations from AWS</a:t>
                      </a:r>
                    </a:p>
                  </a:txBody>
                  <a:tcPr marL="24849" marR="24849" marT="16566" marB="16566" anchor="ctr">
                    <a:lnL w="12700" cap="flat" cmpd="sng" algn="ctr">
                      <a:solidFill>
                        <a:srgbClr val="50C090"/>
                      </a:solidFill>
                      <a:prstDash val="solid"/>
                      <a:round/>
                      <a:headEnd type="none" w="med" len="med"/>
                      <a:tailEnd type="none" w="med" len="med"/>
                    </a:lnL>
                    <a:lnR w="12700" cap="flat" cmpd="sng" algn="ctr">
                      <a:solidFill>
                        <a:srgbClr val="50C090"/>
                      </a:solidFill>
                      <a:prstDash val="solid"/>
                      <a:round/>
                      <a:headEnd type="none" w="med" len="med"/>
                      <a:tailEnd type="none" w="med" len="med"/>
                    </a:lnR>
                    <a:lnT w="12700" cap="flat" cmpd="sng" algn="ctr">
                      <a:solidFill>
                        <a:srgbClr val="50C090"/>
                      </a:solidFill>
                      <a:prstDash val="solid"/>
                      <a:round/>
                      <a:headEnd type="none" w="med" len="med"/>
                      <a:tailEnd type="none" w="med" len="med"/>
                    </a:lnT>
                    <a:lnB w="12700" cap="flat" cmpd="sng" algn="ctr">
                      <a:solidFill>
                        <a:srgbClr val="40DC90"/>
                      </a:solidFill>
                      <a:prstDash val="solid"/>
                      <a:round/>
                      <a:headEnd type="none" w="med" len="med"/>
                      <a:tailEnd type="none" w="med" len="med"/>
                    </a:lnB>
                  </a:tcPr>
                </a:tc>
                <a:extLst>
                  <a:ext uri="{0D108BD9-81ED-4DB2-BD59-A6C34878D82A}">
                    <a16:rowId xmlns:a16="http://schemas.microsoft.com/office/drawing/2014/main" val="10008"/>
                  </a:ext>
                </a:extLst>
              </a:tr>
              <a:tr h="563506">
                <a:tc vMerge="1">
                  <a:txBody>
                    <a:bodyPr/>
                    <a:lstStyle/>
                    <a:p>
                      <a:endParaRPr lang="en-IN"/>
                    </a:p>
                  </a:txBody>
                  <a:tcPr/>
                </a:tc>
                <a:tc>
                  <a:txBody>
                    <a:bodyPr/>
                    <a:lstStyle/>
                    <a:p>
                      <a:r>
                        <a:rPr lang="en-IN" sz="1600">
                          <a:effectLst/>
                          <a:latin typeface="Times New Roman" pitchFamily="18" charset="0"/>
                          <a:cs typeface="Times New Roman" pitchFamily="18" charset="0"/>
                        </a:rPr>
                        <a:t>AWS Elastic Beanstalk</a:t>
                      </a:r>
                    </a:p>
                  </a:txBody>
                  <a:tcPr marL="24849" marR="24849" marT="16566" marB="16566" anchor="ctr">
                    <a:lnL w="12700" cap="flat" cmpd="sng" algn="ctr">
                      <a:solidFill>
                        <a:srgbClr val="F0C490"/>
                      </a:solidFill>
                      <a:prstDash val="solid"/>
                      <a:round/>
                      <a:headEnd type="none" w="med" len="med"/>
                      <a:tailEnd type="none" w="med" len="med"/>
                    </a:lnL>
                    <a:lnR w="12700" cap="flat" cmpd="sng" algn="ctr">
                      <a:solidFill>
                        <a:srgbClr val="40DC90"/>
                      </a:solidFill>
                      <a:prstDash val="solid"/>
                      <a:round/>
                      <a:headEnd type="none" w="med" len="med"/>
                      <a:tailEnd type="none" w="med" len="med"/>
                    </a:lnR>
                    <a:lnT w="12700" cap="flat" cmpd="sng" algn="ctr">
                      <a:solidFill>
                        <a:srgbClr val="F0C490"/>
                      </a:solidFill>
                      <a:prstDash val="solid"/>
                      <a:round/>
                      <a:headEnd type="none" w="med" len="med"/>
                      <a:tailEnd type="none" w="med" len="med"/>
                    </a:lnT>
                    <a:lnB w="12700" cap="flat" cmpd="sng" algn="ctr">
                      <a:solidFill>
                        <a:srgbClr val="80DC90"/>
                      </a:solidFill>
                      <a:prstDash val="solid"/>
                      <a:round/>
                      <a:headEnd type="none" w="med" len="med"/>
                      <a:tailEnd type="none" w="med" len="med"/>
                    </a:lnB>
                  </a:tcPr>
                </a:tc>
                <a:tc>
                  <a:txBody>
                    <a:bodyPr/>
                    <a:lstStyle/>
                    <a:p>
                      <a:r>
                        <a:rPr lang="en-US" sz="1600" dirty="0">
                          <a:effectLst/>
                          <a:latin typeface="Times New Roman" pitchFamily="18" charset="0"/>
                          <a:cs typeface="Times New Roman" pitchFamily="18" charset="0"/>
                        </a:rPr>
                        <a:t>Lets you easily deploy applications by automatically managing the AWS services you need to host and scale your application.</a:t>
                      </a:r>
                    </a:p>
                  </a:txBody>
                  <a:tcPr marL="24849" marR="24849" marT="16566" marB="16566" anchor="ctr">
                    <a:lnL w="12700" cap="flat" cmpd="sng" algn="ctr">
                      <a:solidFill>
                        <a:srgbClr val="40DC90"/>
                      </a:solidFill>
                      <a:prstDash val="solid"/>
                      <a:round/>
                      <a:headEnd type="none" w="med" len="med"/>
                      <a:tailEnd type="none" w="med" len="med"/>
                    </a:lnL>
                    <a:lnR w="12700" cap="flat" cmpd="sng" algn="ctr">
                      <a:solidFill>
                        <a:srgbClr val="40DC90"/>
                      </a:solidFill>
                      <a:prstDash val="solid"/>
                      <a:round/>
                      <a:headEnd type="none" w="med" len="med"/>
                      <a:tailEnd type="none" w="med" len="med"/>
                    </a:lnR>
                    <a:lnT w="12700" cap="flat" cmpd="sng" algn="ctr">
                      <a:solidFill>
                        <a:srgbClr val="40DC90"/>
                      </a:solidFill>
                      <a:prstDash val="solid"/>
                      <a:round/>
                      <a:headEnd type="none" w="med" len="med"/>
                      <a:tailEnd type="none" w="med" len="med"/>
                    </a:lnT>
                    <a:lnB w="12700" cap="flat" cmpd="sng" algn="ctr">
                      <a:solidFill>
                        <a:srgbClr val="70DC90"/>
                      </a:solidFill>
                      <a:prstDash val="solid"/>
                      <a:round/>
                      <a:headEnd type="none" w="med" len="med"/>
                      <a:tailEnd type="none" w="med" len="med"/>
                    </a:lnB>
                  </a:tcPr>
                </a:tc>
                <a:extLst>
                  <a:ext uri="{0D108BD9-81ED-4DB2-BD59-A6C34878D82A}">
                    <a16:rowId xmlns:a16="http://schemas.microsoft.com/office/drawing/2014/main" val="10009"/>
                  </a:ext>
                </a:extLst>
              </a:tr>
              <a:tr h="563506">
                <a:tc vMerge="1">
                  <a:txBody>
                    <a:bodyPr/>
                    <a:lstStyle/>
                    <a:p>
                      <a:endParaRPr lang="en-IN"/>
                    </a:p>
                  </a:txBody>
                  <a:tcPr/>
                </a:tc>
                <a:tc>
                  <a:txBody>
                    <a:bodyPr/>
                    <a:lstStyle/>
                    <a:p>
                      <a:r>
                        <a:rPr lang="en-IN" sz="1600">
                          <a:effectLst/>
                          <a:latin typeface="Times New Roman" pitchFamily="18" charset="0"/>
                          <a:cs typeface="Times New Roman" pitchFamily="18" charset="0"/>
                        </a:rPr>
                        <a:t>EC2 Image Builder</a:t>
                      </a:r>
                    </a:p>
                  </a:txBody>
                  <a:tcPr marL="24849" marR="24849" marT="16566" marB="16566" anchor="ctr">
                    <a:lnL w="12700" cap="flat" cmpd="sng" algn="ctr">
                      <a:solidFill>
                        <a:srgbClr val="80DC90"/>
                      </a:solidFill>
                      <a:prstDash val="solid"/>
                      <a:round/>
                      <a:headEnd type="none" w="med" len="med"/>
                      <a:tailEnd type="none" w="med" len="med"/>
                    </a:lnL>
                    <a:lnR w="12700" cap="flat" cmpd="sng" algn="ctr">
                      <a:solidFill>
                        <a:srgbClr val="70DC90"/>
                      </a:solidFill>
                      <a:prstDash val="solid"/>
                      <a:round/>
                      <a:headEnd type="none" w="med" len="med"/>
                      <a:tailEnd type="none" w="med" len="med"/>
                    </a:lnR>
                    <a:lnT w="12700" cap="flat" cmpd="sng" algn="ctr">
                      <a:solidFill>
                        <a:srgbClr val="80DC90"/>
                      </a:solidFill>
                      <a:prstDash val="solid"/>
                      <a:round/>
                      <a:headEnd type="none" w="med" len="med"/>
                      <a:tailEnd type="none" w="med" len="med"/>
                    </a:lnT>
                    <a:lnB w="12700" cap="flat" cmpd="sng" algn="ctr">
                      <a:solidFill>
                        <a:srgbClr val="00C990"/>
                      </a:solidFill>
                      <a:prstDash val="solid"/>
                      <a:round/>
                      <a:headEnd type="none" w="med" len="med"/>
                      <a:tailEnd type="none" w="med" len="med"/>
                    </a:lnB>
                  </a:tcPr>
                </a:tc>
                <a:tc>
                  <a:txBody>
                    <a:bodyPr/>
                    <a:lstStyle/>
                    <a:p>
                      <a:r>
                        <a:rPr lang="en-US" sz="1600" dirty="0">
                          <a:effectLst/>
                          <a:latin typeface="Times New Roman" pitchFamily="18" charset="0"/>
                          <a:cs typeface="Times New Roman" pitchFamily="18" charset="0"/>
                        </a:rPr>
                        <a:t>Lets you easily and quickly build and maintain secure Linux or Windows Server images.</a:t>
                      </a:r>
                    </a:p>
                  </a:txBody>
                  <a:tcPr marL="24849" marR="24849" marT="16566" marB="16566" anchor="ctr">
                    <a:lnL w="12700" cap="flat" cmpd="sng" algn="ctr">
                      <a:solidFill>
                        <a:srgbClr val="70DC90"/>
                      </a:solidFill>
                      <a:prstDash val="solid"/>
                      <a:round/>
                      <a:headEnd type="none" w="med" len="med"/>
                      <a:tailEnd type="none" w="med" len="med"/>
                    </a:lnL>
                    <a:lnR w="12700" cap="flat" cmpd="sng" algn="ctr">
                      <a:solidFill>
                        <a:srgbClr val="70DC90"/>
                      </a:solidFill>
                      <a:prstDash val="solid"/>
                      <a:round/>
                      <a:headEnd type="none" w="med" len="med"/>
                      <a:tailEnd type="none" w="med" len="med"/>
                    </a:lnR>
                    <a:lnT w="12700" cap="flat" cmpd="sng" algn="ctr">
                      <a:solidFill>
                        <a:srgbClr val="70DC90"/>
                      </a:solidFill>
                      <a:prstDash val="solid"/>
                      <a:round/>
                      <a:headEnd type="none" w="med" len="med"/>
                      <a:tailEnd type="none" w="med" len="med"/>
                    </a:lnT>
                    <a:lnB w="12700" cap="flat" cmpd="sng" algn="ctr">
                      <a:solidFill>
                        <a:srgbClr val="70D990"/>
                      </a:solidFill>
                      <a:prstDash val="solid"/>
                      <a:round/>
                      <a:headEnd type="none" w="med" len="med"/>
                      <a:tailEnd type="none" w="med" len="med"/>
                    </a:lnB>
                  </a:tcPr>
                </a:tc>
                <a:extLst>
                  <a:ext uri="{0D108BD9-81ED-4DB2-BD59-A6C34878D82A}">
                    <a16:rowId xmlns:a16="http://schemas.microsoft.com/office/drawing/2014/main" val="10010"/>
                  </a:ext>
                </a:extLst>
              </a:tr>
              <a:tr h="563506">
                <a:tc vMerge="1">
                  <a:txBody>
                    <a:bodyPr/>
                    <a:lstStyle/>
                    <a:p>
                      <a:endParaRPr lang="en-IN"/>
                    </a:p>
                  </a:txBody>
                  <a:tcPr/>
                </a:tc>
                <a:tc>
                  <a:txBody>
                    <a:bodyPr/>
                    <a:lstStyle/>
                    <a:p>
                      <a:r>
                        <a:rPr lang="en-IN" sz="1600">
                          <a:effectLst/>
                          <a:latin typeface="Times New Roman" pitchFamily="18" charset="0"/>
                          <a:cs typeface="Times New Roman" pitchFamily="18" charset="0"/>
                        </a:rPr>
                        <a:t>Elastic Load Balancing (ELB)</a:t>
                      </a:r>
                    </a:p>
                  </a:txBody>
                  <a:tcPr marL="24849" marR="24849" marT="16566" marB="16566" anchor="ctr">
                    <a:lnL w="12700" cap="flat" cmpd="sng" algn="ctr">
                      <a:solidFill>
                        <a:srgbClr val="00C990"/>
                      </a:solidFill>
                      <a:prstDash val="solid"/>
                      <a:round/>
                      <a:headEnd type="none" w="med" len="med"/>
                      <a:tailEnd type="none" w="med" len="med"/>
                    </a:lnL>
                    <a:lnR w="12700" cap="flat" cmpd="sng" algn="ctr">
                      <a:solidFill>
                        <a:srgbClr val="70D990"/>
                      </a:solidFill>
                      <a:prstDash val="solid"/>
                      <a:round/>
                      <a:headEnd type="none" w="med" len="med"/>
                      <a:tailEnd type="none" w="med" len="med"/>
                    </a:lnR>
                    <a:lnT w="12700" cap="flat" cmpd="sng" algn="ctr">
                      <a:solidFill>
                        <a:srgbClr val="00C990"/>
                      </a:solidFill>
                      <a:prstDash val="solid"/>
                      <a:round/>
                      <a:headEnd type="none" w="med" len="med"/>
                      <a:tailEnd type="none" w="med" len="med"/>
                    </a:lnT>
                    <a:lnB w="12700" cap="flat" cmpd="sng" algn="ctr">
                      <a:solidFill>
                        <a:srgbClr val="00C990"/>
                      </a:solidFill>
                      <a:prstDash val="solid"/>
                      <a:round/>
                      <a:headEnd type="none" w="med" len="med"/>
                      <a:tailEnd type="none" w="med" len="med"/>
                    </a:lnB>
                  </a:tcPr>
                </a:tc>
                <a:tc>
                  <a:txBody>
                    <a:bodyPr/>
                    <a:lstStyle/>
                    <a:p>
                      <a:r>
                        <a:rPr lang="en-US" sz="1600" dirty="0">
                          <a:effectLst/>
                          <a:latin typeface="Times New Roman" pitchFamily="18" charset="0"/>
                          <a:cs typeface="Times New Roman" pitchFamily="18" charset="0"/>
                        </a:rPr>
                        <a:t>Lets you improve availability by automatically distributing traffic across one or more Availability Zones (AZs).</a:t>
                      </a:r>
                    </a:p>
                  </a:txBody>
                  <a:tcPr marL="24849" marR="24849" marT="16566" marB="16566" anchor="ctr">
                    <a:lnL w="12700" cap="flat" cmpd="sng" algn="ctr">
                      <a:solidFill>
                        <a:srgbClr val="70D990"/>
                      </a:solidFill>
                      <a:prstDash val="solid"/>
                      <a:round/>
                      <a:headEnd type="none" w="med" len="med"/>
                      <a:tailEnd type="none" w="med" len="med"/>
                    </a:lnL>
                    <a:lnR w="12700" cap="flat" cmpd="sng" algn="ctr">
                      <a:solidFill>
                        <a:srgbClr val="70D990"/>
                      </a:solidFill>
                      <a:prstDash val="solid"/>
                      <a:round/>
                      <a:headEnd type="none" w="med" len="med"/>
                      <a:tailEnd type="none" w="med" len="med"/>
                    </a:lnR>
                    <a:lnT w="12700" cap="flat" cmpd="sng" algn="ctr">
                      <a:solidFill>
                        <a:srgbClr val="70D990"/>
                      </a:solidFill>
                      <a:prstDash val="solid"/>
                      <a:round/>
                      <a:headEnd type="none" w="med" len="med"/>
                      <a:tailEnd type="none" w="med" len="med"/>
                    </a:lnT>
                    <a:lnB w="12700" cap="flat" cmpd="sng" algn="ctr">
                      <a:solidFill>
                        <a:srgbClr val="70D99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
        <p:nvSpPr>
          <p:cNvPr id="8" name="Rectangle 1"/>
          <p:cNvSpPr>
            <a:spLocks noChangeArrowheads="1"/>
          </p:cNvSpPr>
          <p:nvPr/>
        </p:nvSpPr>
        <p:spPr bwMode="auto">
          <a:xfrm>
            <a:off x="3019425" y="146912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en-US" sz="1800" b="0" i="0" u="none" strike="noStrike" cap="none" normalizeH="0" baseline="0">
                <a:ln>
                  <a:noFill/>
                </a:ln>
                <a:solidFill>
                  <a:schemeClr val="tx1"/>
                </a:solidFill>
                <a:effectLst/>
                <a:latin typeface="Arial" charset="0"/>
                <a:cs typeface="Arial" charset="0"/>
              </a:rPr>
            </a:br>
            <a:endParaRPr kumimoji="0" lang="en-US" sz="18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4462924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150" y="-59267"/>
            <a:ext cx="8953501" cy="6324808"/>
          </a:xfrm>
          <a:prstGeom prst="rect">
            <a:avLst/>
          </a:prstGeom>
        </p:spPr>
        <p:txBody>
          <a:bodyPr wrap="square">
            <a:spAutoFit/>
          </a:bodyPr>
          <a:lstStyle/>
          <a:p>
            <a:pPr algn="just">
              <a:lnSpc>
                <a:spcPct val="150000"/>
              </a:lnSpc>
            </a:pPr>
            <a:r>
              <a:rPr lang="en-US" sz="2000" b="1" dirty="0">
                <a:solidFill>
                  <a:srgbClr val="FF0000"/>
                </a:solidFill>
                <a:latin typeface="Times New Roman" panose="02020603050405020304" pitchFamily="18" charset="0"/>
                <a:cs typeface="Times New Roman" panose="02020603050405020304" pitchFamily="18" charset="0"/>
              </a:rPr>
              <a:t>Features of AWS Compute:</a:t>
            </a:r>
          </a:p>
          <a:p>
            <a:pPr marL="457200" indent="-457200" algn="just">
              <a:buAutoNum type="arabicPeriod"/>
            </a:pPr>
            <a:r>
              <a:rPr lang="en-US" sz="1700" dirty="0">
                <a:solidFill>
                  <a:srgbClr val="990033"/>
                </a:solidFill>
                <a:latin typeface="Times New Roman" panose="02020603050405020304" pitchFamily="18" charset="0"/>
                <a:cs typeface="Times New Roman" panose="02020603050405020304" pitchFamily="18" charset="0"/>
              </a:rPr>
              <a:t>Scalability: </a:t>
            </a:r>
            <a:r>
              <a:rPr lang="en-US" sz="1700" dirty="0">
                <a:latin typeface="Times New Roman" panose="02020603050405020304" pitchFamily="18" charset="0"/>
                <a:cs typeface="Times New Roman" panose="02020603050405020304" pitchFamily="18" charset="0"/>
              </a:rPr>
              <a:t>These services let you </a:t>
            </a:r>
            <a:r>
              <a:rPr lang="en-US" sz="1700" b="1" dirty="0">
                <a:solidFill>
                  <a:srgbClr val="FF0000"/>
                </a:solidFill>
                <a:latin typeface="Times New Roman" panose="02020603050405020304" pitchFamily="18" charset="0"/>
                <a:cs typeface="Times New Roman" panose="02020603050405020304" pitchFamily="18" charset="0"/>
              </a:rPr>
              <a:t>scale up or down </a:t>
            </a:r>
            <a:r>
              <a:rPr lang="en-US" sz="1700" dirty="0">
                <a:latin typeface="Times New Roman" panose="02020603050405020304" pitchFamily="18" charset="0"/>
                <a:cs typeface="Times New Roman" panose="02020603050405020304" pitchFamily="18" charset="0"/>
              </a:rPr>
              <a:t>based on how much traffic you get. So, when your app gets popular, AWS can add more resources, and when things slow down, it scales back so you're not wasting money.</a:t>
            </a:r>
          </a:p>
          <a:p>
            <a:pPr marL="457200" indent="-457200" algn="just">
              <a:buAutoNum type="arabicPeriod"/>
            </a:pPr>
            <a:endParaRPr lang="en-US" sz="1700" dirty="0">
              <a:solidFill>
                <a:srgbClr val="990033"/>
              </a:solidFill>
              <a:latin typeface="Times New Roman" panose="02020603050405020304" pitchFamily="18" charset="0"/>
              <a:cs typeface="Times New Roman" panose="02020603050405020304" pitchFamily="18" charset="0"/>
            </a:endParaRPr>
          </a:p>
          <a:p>
            <a:pPr marL="457200" indent="-457200" algn="just">
              <a:buAutoNum type="arabicPeriod"/>
            </a:pPr>
            <a:r>
              <a:rPr lang="en-US" sz="1700" dirty="0">
                <a:solidFill>
                  <a:srgbClr val="990033"/>
                </a:solidFill>
                <a:latin typeface="Times New Roman" panose="02020603050405020304" pitchFamily="18" charset="0"/>
                <a:cs typeface="Times New Roman" panose="02020603050405020304" pitchFamily="18" charset="0"/>
              </a:rPr>
              <a:t>Reliability: </a:t>
            </a:r>
            <a:r>
              <a:rPr lang="en-US" sz="1700" dirty="0">
                <a:latin typeface="Times New Roman" panose="02020603050405020304" pitchFamily="18" charset="0"/>
                <a:cs typeface="Times New Roman" panose="02020603050405020304" pitchFamily="18" charset="0"/>
              </a:rPr>
              <a:t>AWS is pretty reliable because </a:t>
            </a:r>
            <a:r>
              <a:rPr lang="en-US" sz="1700" b="1" dirty="0">
                <a:solidFill>
                  <a:srgbClr val="FF0000"/>
                </a:solidFill>
                <a:latin typeface="Times New Roman" panose="02020603050405020304" pitchFamily="18" charset="0"/>
                <a:cs typeface="Times New Roman" panose="02020603050405020304" pitchFamily="18" charset="0"/>
              </a:rPr>
              <a:t>they spread your stuff across different data centers</a:t>
            </a:r>
            <a:r>
              <a:rPr lang="en-US" sz="1700" dirty="0">
                <a:latin typeface="Times New Roman" panose="02020603050405020304" pitchFamily="18" charset="0"/>
                <a:cs typeface="Times New Roman" panose="02020603050405020304" pitchFamily="18" charset="0"/>
              </a:rPr>
              <a:t>. If one goes down, your app keeps running somewhere else.</a:t>
            </a:r>
          </a:p>
          <a:p>
            <a:pPr marL="457200" indent="-457200" algn="just">
              <a:buAutoNum type="arabicPeriod"/>
            </a:pPr>
            <a:endParaRPr lang="en-US" sz="1700" dirty="0">
              <a:latin typeface="Times New Roman" panose="02020603050405020304" pitchFamily="18" charset="0"/>
              <a:cs typeface="Times New Roman" panose="02020603050405020304" pitchFamily="18" charset="0"/>
            </a:endParaRPr>
          </a:p>
          <a:p>
            <a:pPr marL="457200" indent="-457200" algn="just">
              <a:buAutoNum type="arabicPeriod"/>
            </a:pPr>
            <a:r>
              <a:rPr lang="en-US" sz="1700" dirty="0">
                <a:solidFill>
                  <a:srgbClr val="990033"/>
                </a:solidFill>
                <a:latin typeface="Times New Roman" panose="02020603050405020304" pitchFamily="18" charset="0"/>
                <a:cs typeface="Times New Roman" panose="02020603050405020304" pitchFamily="18" charset="0"/>
              </a:rPr>
              <a:t>Wide scope of categories: </a:t>
            </a:r>
            <a:r>
              <a:rPr lang="en-US" sz="1700" dirty="0">
                <a:latin typeface="Times New Roman" panose="02020603050405020304" pitchFamily="18" charset="0"/>
                <a:cs typeface="Times New Roman" panose="02020603050405020304" pitchFamily="18" charset="0"/>
              </a:rPr>
              <a:t>AWS Compute encompasses a </a:t>
            </a:r>
            <a:r>
              <a:rPr lang="en-US" sz="1700" b="1" dirty="0">
                <a:solidFill>
                  <a:srgbClr val="FF0000"/>
                </a:solidFill>
                <a:latin typeface="Times New Roman" panose="02020603050405020304" pitchFamily="18" charset="0"/>
                <a:cs typeface="Times New Roman" panose="02020603050405020304" pitchFamily="18" charset="0"/>
              </a:rPr>
              <a:t>wide range of services for different use cases</a:t>
            </a:r>
            <a:r>
              <a:rPr lang="en-US" sz="1700" dirty="0">
                <a:latin typeface="Times New Roman" panose="02020603050405020304" pitchFamily="18" charset="0"/>
                <a:cs typeface="Times New Roman" panose="02020603050405020304" pitchFamily="18" charset="0"/>
              </a:rPr>
              <a:t>, from simple virtual machines (EC2), to </a:t>
            </a:r>
            <a:r>
              <a:rPr lang="en-US" sz="1700" dirty="0" err="1">
                <a:latin typeface="Times New Roman" panose="02020603050405020304" pitchFamily="18" charset="0"/>
                <a:cs typeface="Times New Roman" panose="02020603050405020304" pitchFamily="18" charset="0"/>
              </a:rPr>
              <a:t>serverless</a:t>
            </a:r>
            <a:r>
              <a:rPr lang="en-US" sz="1700" dirty="0">
                <a:latin typeface="Times New Roman" panose="02020603050405020304" pitchFamily="18" charset="0"/>
                <a:cs typeface="Times New Roman" panose="02020603050405020304" pitchFamily="18" charset="0"/>
              </a:rPr>
              <a:t> computing (AWS Lambda), to containerized applications (ECS, EKS), and even bare-metal compute resources (EC2 Bare Metal). This diversity means you can choose the right tool for any workload.</a:t>
            </a:r>
          </a:p>
          <a:p>
            <a:pPr marL="457200" indent="-457200" algn="just">
              <a:buAutoNum type="arabicPeriod"/>
            </a:pPr>
            <a:endParaRPr lang="en-US" sz="1700" dirty="0">
              <a:latin typeface="Times New Roman" panose="02020603050405020304" pitchFamily="18" charset="0"/>
              <a:cs typeface="Times New Roman" panose="02020603050405020304" pitchFamily="18" charset="0"/>
            </a:endParaRPr>
          </a:p>
          <a:p>
            <a:pPr marL="457200" indent="-457200" algn="just">
              <a:buAutoNum type="arabicPeriod"/>
            </a:pPr>
            <a:r>
              <a:rPr lang="en-US" sz="1700" dirty="0">
                <a:solidFill>
                  <a:srgbClr val="990033"/>
                </a:solidFill>
                <a:latin typeface="Times New Roman" panose="02020603050405020304" pitchFamily="18" charset="0"/>
                <a:cs typeface="Times New Roman" panose="02020603050405020304" pitchFamily="18" charset="0"/>
              </a:rPr>
              <a:t>Ethernet speed: </a:t>
            </a:r>
            <a:r>
              <a:rPr lang="en-US" sz="1700" dirty="0">
                <a:latin typeface="Times New Roman" panose="02020603050405020304" pitchFamily="18" charset="0"/>
                <a:cs typeface="Times New Roman" panose="02020603050405020304" pitchFamily="18" charset="0"/>
              </a:rPr>
              <a:t>AWS offers </a:t>
            </a:r>
            <a:r>
              <a:rPr lang="en-US" sz="1700" b="1" dirty="0">
                <a:solidFill>
                  <a:srgbClr val="FF0000"/>
                </a:solidFill>
                <a:latin typeface="Times New Roman" panose="02020603050405020304" pitchFamily="18" charset="0"/>
                <a:cs typeface="Times New Roman" panose="02020603050405020304" pitchFamily="18" charset="0"/>
              </a:rPr>
              <a:t>high-performance networking capabilities</a:t>
            </a:r>
            <a:r>
              <a:rPr lang="en-US" sz="1700" dirty="0">
                <a:latin typeface="Times New Roman" panose="02020603050405020304" pitchFamily="18" charset="0"/>
                <a:cs typeface="Times New Roman" panose="02020603050405020304" pitchFamily="18" charset="0"/>
              </a:rPr>
              <a:t>. Instances in EC2 can be connected with high-bandwidth, low-latency networking features, which is essential for demanding applications like real-time analytics, gaming, or media streaming. This is made possible through technologies like </a:t>
            </a:r>
            <a:r>
              <a:rPr lang="en-US" sz="1700" b="1" dirty="0">
                <a:solidFill>
                  <a:srgbClr val="FF0000"/>
                </a:solidFill>
                <a:latin typeface="Times New Roman" panose="02020603050405020304" pitchFamily="18" charset="0"/>
                <a:cs typeface="Times New Roman" panose="02020603050405020304" pitchFamily="18" charset="0"/>
              </a:rPr>
              <a:t>Elastic Network Adapter (ENA) and enhanced networking .</a:t>
            </a:r>
          </a:p>
          <a:p>
            <a:pPr marL="457200" indent="-457200" algn="just">
              <a:buAutoNum type="arabicPeriod"/>
            </a:pPr>
            <a:endParaRPr lang="en-US" sz="1700" dirty="0">
              <a:latin typeface="Times New Roman" panose="02020603050405020304" pitchFamily="18" charset="0"/>
              <a:cs typeface="Times New Roman" panose="02020603050405020304" pitchFamily="18" charset="0"/>
            </a:endParaRPr>
          </a:p>
          <a:p>
            <a:pPr marL="457200" indent="-457200" algn="just">
              <a:buAutoNum type="arabicPeriod"/>
            </a:pPr>
            <a:r>
              <a:rPr lang="en-US" sz="1700" dirty="0">
                <a:solidFill>
                  <a:srgbClr val="990033"/>
                </a:solidFill>
                <a:latin typeface="Times New Roman" panose="02020603050405020304" pitchFamily="18" charset="0"/>
                <a:cs typeface="Times New Roman" panose="02020603050405020304" pitchFamily="18" charset="0"/>
              </a:rPr>
              <a:t>Multiple locations: </a:t>
            </a:r>
            <a:r>
              <a:rPr lang="en-US" sz="1700" dirty="0">
                <a:latin typeface="Times New Roman" panose="02020603050405020304" pitchFamily="18" charset="0"/>
                <a:cs typeface="Times New Roman" panose="02020603050405020304" pitchFamily="18" charset="0"/>
              </a:rPr>
              <a:t>AWS operates across multiple regions and availability zones globally. This allows </a:t>
            </a:r>
            <a:r>
              <a:rPr lang="en-US" sz="1700" b="1" dirty="0">
                <a:solidFill>
                  <a:srgbClr val="FF0000"/>
                </a:solidFill>
                <a:latin typeface="Times New Roman" panose="02020603050405020304" pitchFamily="18" charset="0"/>
                <a:cs typeface="Times New Roman" panose="02020603050405020304" pitchFamily="18" charset="0"/>
              </a:rPr>
              <a:t>you to run your workloads closer to your end users</a:t>
            </a:r>
            <a:r>
              <a:rPr lang="en-US" sz="1700" dirty="0">
                <a:latin typeface="Times New Roman" panose="02020603050405020304" pitchFamily="18" charset="0"/>
                <a:cs typeface="Times New Roman" panose="02020603050405020304" pitchFamily="18" charset="0"/>
              </a:rPr>
              <a:t>, improving performance and reducing latency. It also provides resilience, as you can distribute resources across different geographical areas to maintain availability and disaster recovery capabilities</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7861058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8127" y="42004"/>
            <a:ext cx="5230919" cy="646331"/>
          </a:xfrm>
          <a:prstGeom prst="rect">
            <a:avLst/>
          </a:prstGeom>
        </p:spPr>
        <p:txBody>
          <a:bodyPr wrap="none">
            <a:spAutoFit/>
          </a:bodyPr>
          <a:lstStyle/>
          <a:p>
            <a:pPr>
              <a:lnSpc>
                <a:spcPct val="150000"/>
              </a:lnSpc>
              <a:buFont typeface="+mj-lt"/>
              <a:buAutoNum type="arabicPeriod"/>
            </a:pPr>
            <a:r>
              <a:rPr lang="en-IN" sz="2400" dirty="0">
                <a:solidFill>
                  <a:srgbClr val="FF0000"/>
                </a:solidFill>
                <a:latin typeface="Times New Roman" pitchFamily="18" charset="0"/>
                <a:cs typeface="Times New Roman" pitchFamily="18" charset="0"/>
              </a:rPr>
              <a:t>Amazon Elastic Compute Cloud (EC2)</a:t>
            </a:r>
          </a:p>
        </p:txBody>
      </p:sp>
      <p:sp>
        <p:nvSpPr>
          <p:cNvPr id="3" name="Rectangle 2"/>
          <p:cNvSpPr/>
          <p:nvPr/>
        </p:nvSpPr>
        <p:spPr>
          <a:xfrm>
            <a:off x="150445" y="548680"/>
            <a:ext cx="8712200" cy="5940088"/>
          </a:xfrm>
          <a:prstGeom prst="rect">
            <a:avLst/>
          </a:prstGeom>
        </p:spPr>
        <p:txBody>
          <a:bodyPr wrap="square">
            <a:spAutoFit/>
          </a:bodyPr>
          <a:lstStyle/>
          <a:p>
            <a:pPr fontAlgn="base"/>
            <a:r>
              <a:rPr lang="en-US" sz="2000" dirty="0">
                <a:solidFill>
                  <a:srgbClr val="343434"/>
                </a:solidFill>
                <a:latin typeface="Times New Roman" panose="02020603050405020304" pitchFamily="18" charset="0"/>
                <a:cs typeface="Times New Roman" panose="02020603050405020304" pitchFamily="18" charset="0"/>
              </a:rPr>
              <a:t>	The EC2 service, which stands for Elastic Compute Cloud, enables anyone </a:t>
            </a:r>
            <a:r>
              <a:rPr lang="en-US" sz="2000" b="1" dirty="0">
                <a:solidFill>
                  <a:srgbClr val="FF0000"/>
                </a:solidFill>
                <a:latin typeface="Times New Roman" panose="02020603050405020304" pitchFamily="18" charset="0"/>
                <a:cs typeface="Times New Roman" panose="02020603050405020304" pitchFamily="18" charset="0"/>
              </a:rPr>
              <a:t>to rent servers.</a:t>
            </a:r>
            <a:r>
              <a:rPr lang="en-US" sz="2000" dirty="0">
                <a:solidFill>
                  <a:srgbClr val="343434"/>
                </a:solidFill>
                <a:latin typeface="Times New Roman" panose="02020603050405020304" pitchFamily="18" charset="0"/>
                <a:cs typeface="Times New Roman" panose="02020603050405020304" pitchFamily="18" charset="0"/>
              </a:rPr>
              <a:t>	</a:t>
            </a:r>
          </a:p>
          <a:p>
            <a:pPr fontAlgn="base"/>
            <a:r>
              <a:rPr lang="en-US" sz="2000" b="1" dirty="0">
                <a:solidFill>
                  <a:srgbClr val="343434"/>
                </a:solidFill>
                <a:latin typeface="Times New Roman" panose="02020603050405020304" pitchFamily="18" charset="0"/>
                <a:cs typeface="Times New Roman" panose="02020603050405020304" pitchFamily="18" charset="0"/>
              </a:rPr>
              <a:t>	Amazon EC2</a:t>
            </a:r>
            <a:r>
              <a:rPr lang="en-US" sz="2000" dirty="0">
                <a:solidFill>
                  <a:srgbClr val="343434"/>
                </a:solidFill>
                <a:latin typeface="Times New Roman" panose="02020603050405020304" pitchFamily="18" charset="0"/>
                <a:cs typeface="Times New Roman" panose="02020603050405020304" pitchFamily="18" charset="0"/>
              </a:rPr>
              <a:t> is one of the </a:t>
            </a:r>
            <a:r>
              <a:rPr lang="en-US" sz="2000" b="1" dirty="0">
                <a:solidFill>
                  <a:srgbClr val="FF0000"/>
                </a:solidFill>
                <a:latin typeface="Times New Roman" panose="02020603050405020304" pitchFamily="18" charset="0"/>
                <a:cs typeface="Times New Roman" panose="02020603050405020304" pitchFamily="18" charset="0"/>
              </a:rPr>
              <a:t>most prominent services of AWS </a:t>
            </a:r>
            <a:r>
              <a:rPr lang="en-US" sz="2000" dirty="0">
                <a:solidFill>
                  <a:srgbClr val="343434"/>
                </a:solidFill>
                <a:latin typeface="Times New Roman" panose="02020603050405020304" pitchFamily="18" charset="0"/>
                <a:cs typeface="Times New Roman" panose="02020603050405020304" pitchFamily="18" charset="0"/>
              </a:rPr>
              <a:t>that has helped </a:t>
            </a:r>
            <a:r>
              <a:rPr lang="en-US" sz="2000" b="1" dirty="0">
                <a:solidFill>
                  <a:srgbClr val="FF0000"/>
                </a:solidFill>
                <a:latin typeface="Times New Roman" panose="02020603050405020304" pitchFamily="18" charset="0"/>
                <a:cs typeface="Times New Roman" panose="02020603050405020304" pitchFamily="18" charset="0"/>
              </a:rPr>
              <a:t>businesses to run their applications over the public cloud seamlessly</a:t>
            </a:r>
            <a:r>
              <a:rPr lang="en-US" sz="2000" dirty="0">
                <a:solidFill>
                  <a:srgbClr val="343434"/>
                </a:solidFill>
                <a:latin typeface="Times New Roman" panose="02020603050405020304" pitchFamily="18" charset="0"/>
                <a:cs typeface="Times New Roman" panose="02020603050405020304" pitchFamily="18" charset="0"/>
              </a:rPr>
              <a:t>. </a:t>
            </a:r>
          </a:p>
          <a:p>
            <a:pPr fontAlgn="base"/>
            <a:r>
              <a:rPr lang="en-US" sz="2000" dirty="0">
                <a:solidFill>
                  <a:srgbClr val="343434"/>
                </a:solidFill>
                <a:latin typeface="Times New Roman" panose="02020603050405020304" pitchFamily="18" charset="0"/>
                <a:cs typeface="Times New Roman" panose="02020603050405020304" pitchFamily="18" charset="0"/>
              </a:rPr>
              <a:t>	The term </a:t>
            </a:r>
            <a:r>
              <a:rPr lang="en-US" sz="2000" b="1" dirty="0">
                <a:solidFill>
                  <a:srgbClr val="FF0000"/>
                </a:solidFill>
                <a:latin typeface="Times New Roman" panose="02020603050405020304" pitchFamily="18" charset="0"/>
                <a:cs typeface="Times New Roman" panose="02020603050405020304" pitchFamily="18" charset="0"/>
              </a:rPr>
              <a:t>"Elastic" </a:t>
            </a:r>
            <a:r>
              <a:rPr lang="en-US" sz="2000" dirty="0">
                <a:solidFill>
                  <a:srgbClr val="343434"/>
                </a:solidFill>
                <a:latin typeface="Times New Roman" panose="02020603050405020304" pitchFamily="18" charset="0"/>
                <a:cs typeface="Times New Roman" panose="02020603050405020304" pitchFamily="18" charset="0"/>
              </a:rPr>
              <a:t>in Amazon EC2 (Elastic Compute Cloud) refers to the </a:t>
            </a:r>
            <a:r>
              <a:rPr lang="en-US" sz="2000" b="1" dirty="0">
                <a:solidFill>
                  <a:srgbClr val="343434"/>
                </a:solidFill>
                <a:latin typeface="Times New Roman" panose="02020603050405020304" pitchFamily="18" charset="0"/>
                <a:cs typeface="Times New Roman" panose="02020603050405020304" pitchFamily="18" charset="0"/>
              </a:rPr>
              <a:t>ability to quickly and dynamically scale compute resources up or down based on demand.</a:t>
            </a:r>
          </a:p>
          <a:p>
            <a:pPr fontAlgn="base"/>
            <a:endParaRPr lang="en-US" sz="2000" b="1" dirty="0">
              <a:solidFill>
                <a:srgbClr val="343434"/>
              </a:solidFill>
              <a:latin typeface="Times New Roman" panose="02020603050405020304" pitchFamily="18" charset="0"/>
              <a:cs typeface="Times New Roman" panose="02020603050405020304" pitchFamily="18" charset="0"/>
            </a:endParaRPr>
          </a:p>
          <a:p>
            <a:pPr fontAlgn="base"/>
            <a:r>
              <a:rPr lang="en-US" sz="2000" dirty="0">
                <a:solidFill>
                  <a:srgbClr val="343434"/>
                </a:solidFill>
                <a:latin typeface="Times New Roman" panose="02020603050405020304" pitchFamily="18" charset="0"/>
                <a:cs typeface="Times New Roman" panose="02020603050405020304" pitchFamily="18" charset="0"/>
              </a:rPr>
              <a:t>	With the use of the EC2 interface, the </a:t>
            </a:r>
            <a:r>
              <a:rPr lang="en-US" sz="2000" b="1" dirty="0">
                <a:solidFill>
                  <a:srgbClr val="FF0000"/>
                </a:solidFill>
                <a:latin typeface="Times New Roman" panose="02020603050405020304" pitchFamily="18" charset="0"/>
                <a:cs typeface="Times New Roman" panose="02020603050405020304" pitchFamily="18" charset="0"/>
              </a:rPr>
              <a:t>developers can integrate several virtual machine instances and configure their scaling </a:t>
            </a:r>
            <a:r>
              <a:rPr lang="en-US" sz="2000" b="1" dirty="0" err="1">
                <a:solidFill>
                  <a:srgbClr val="FF0000"/>
                </a:solidFill>
                <a:latin typeface="Times New Roman" panose="02020603050405020304" pitchFamily="18" charset="0"/>
                <a:cs typeface="Times New Roman" panose="02020603050405020304" pitchFamily="18" charset="0"/>
              </a:rPr>
              <a:t>capacity.</a:t>
            </a:r>
            <a:r>
              <a:rPr lang="en-US" sz="2000" dirty="0" err="1">
                <a:solidFill>
                  <a:srgbClr val="343434"/>
                </a:solidFill>
                <a:latin typeface="Times New Roman" panose="02020603050405020304" pitchFamily="18" charset="0"/>
                <a:cs typeface="Times New Roman" panose="02020603050405020304" pitchFamily="18" charset="0"/>
              </a:rPr>
              <a:t>The</a:t>
            </a:r>
            <a:r>
              <a:rPr lang="en-US" sz="2000" dirty="0">
                <a:solidFill>
                  <a:srgbClr val="343434"/>
                </a:solidFill>
                <a:latin typeface="Times New Roman" panose="02020603050405020304" pitchFamily="18" charset="0"/>
                <a:cs typeface="Times New Roman" panose="02020603050405020304" pitchFamily="18" charset="0"/>
              </a:rPr>
              <a:t> purpose of integrating Amazon EC2 into the business environment is to build apps for automating the scaling aspects based upon the needs and requirements at certain instances. Along with that, it becomes really easy to manage the storage and deploy virtual servers over the cloud with the use of Amazon EC2.</a:t>
            </a:r>
          </a:p>
          <a:p>
            <a:pPr fontAlgn="base"/>
            <a:endParaRPr lang="en-US" sz="2000" dirty="0">
              <a:solidFill>
                <a:srgbClr val="343434"/>
              </a:solidFill>
              <a:latin typeface="Times New Roman" panose="02020603050405020304" pitchFamily="18" charset="0"/>
              <a:cs typeface="Times New Roman" panose="02020603050405020304" pitchFamily="18" charset="0"/>
            </a:endParaRPr>
          </a:p>
          <a:p>
            <a:pPr fontAlgn="base"/>
            <a:r>
              <a:rPr lang="en-US" sz="2000" dirty="0">
                <a:latin typeface="Times New Roman" panose="02020603050405020304" pitchFamily="18" charset="0"/>
                <a:cs typeface="Times New Roman" panose="02020603050405020304" pitchFamily="18" charset="0"/>
              </a:rPr>
              <a:t>	Amazon EC2 is </a:t>
            </a:r>
            <a:r>
              <a:rPr lang="en-US" sz="2000" b="1" dirty="0">
                <a:solidFill>
                  <a:srgbClr val="FF0000"/>
                </a:solidFill>
                <a:latin typeface="Times New Roman" panose="02020603050405020304" pitchFamily="18" charset="0"/>
                <a:cs typeface="Times New Roman" panose="02020603050405020304" pitchFamily="18" charset="0"/>
              </a:rPr>
              <a:t>billed based on the size and hours of instance, operating system, and region</a:t>
            </a:r>
            <a:r>
              <a:rPr lang="en-US" sz="2000" dirty="0">
                <a:latin typeface="Times New Roman" panose="02020603050405020304" pitchFamily="18" charset="0"/>
                <a:cs typeface="Times New Roman" panose="02020603050405020304" pitchFamily="18" charset="0"/>
              </a:rPr>
              <a:t>. Apart from that, the billing is also done based upon </a:t>
            </a:r>
            <a:r>
              <a:rPr lang="en-US" sz="2000" b="1" dirty="0">
                <a:solidFill>
                  <a:srgbClr val="FF0000"/>
                </a:solidFill>
                <a:latin typeface="Times New Roman" panose="02020603050405020304" pitchFamily="18" charset="0"/>
                <a:cs typeface="Times New Roman" panose="02020603050405020304" pitchFamily="18" charset="0"/>
              </a:rPr>
              <a:t>resource consumption</a:t>
            </a:r>
            <a:r>
              <a:rPr lang="en-US" sz="2000" dirty="0">
                <a:latin typeface="Times New Roman" panose="02020603050405020304" pitchFamily="18" charset="0"/>
                <a:cs typeface="Times New Roman" panose="02020603050405020304" pitchFamily="18" charset="0"/>
              </a:rPr>
              <a:t>. Setting up Amazon EC2 for your business operations is quite convenient and easy. </a:t>
            </a:r>
            <a:endParaRPr lang="en-US" sz="2000" b="0" i="0" dirty="0">
              <a:solidFill>
                <a:srgbClr val="343434"/>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93215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9522" y="117694"/>
            <a:ext cx="8598332" cy="7294305"/>
          </a:xfrm>
          <a:prstGeom prst="rect">
            <a:avLst/>
          </a:prstGeom>
        </p:spPr>
        <p:txBody>
          <a:bodyPr wrap="square">
            <a:spAutoFit/>
          </a:bodyPr>
          <a:lstStyle/>
          <a:p>
            <a:r>
              <a:rPr lang="en-US" sz="3600" b="1" dirty="0">
                <a:solidFill>
                  <a:srgbClr val="7030A0"/>
                </a:solidFill>
                <a:latin typeface="Times New Roman" pitchFamily="18" charset="0"/>
                <a:ea typeface="Calibri" pitchFamily="34" charset="0"/>
                <a:cs typeface="Times New Roman" pitchFamily="18" charset="0"/>
              </a:rPr>
              <a:t>AMI(Amazon Machine Image) In AWS</a:t>
            </a:r>
          </a:p>
          <a:p>
            <a:r>
              <a:rPr lang="en-US" sz="1800" dirty="0">
                <a:latin typeface="Times New Roman" pitchFamily="18" charset="0"/>
                <a:cs typeface="Times New Roman" pitchFamily="18" charset="0"/>
              </a:rPr>
              <a:t>	An </a:t>
            </a:r>
            <a:r>
              <a:rPr lang="en-US" sz="1800" b="1" dirty="0">
                <a:latin typeface="Times New Roman" pitchFamily="18" charset="0"/>
                <a:cs typeface="Times New Roman" pitchFamily="18" charset="0"/>
              </a:rPr>
              <a:t>Amazon Machine Image (AMI) </a:t>
            </a:r>
            <a:r>
              <a:rPr lang="en-US" sz="1800" dirty="0">
                <a:latin typeface="Times New Roman" pitchFamily="18" charset="0"/>
                <a:cs typeface="Times New Roman" pitchFamily="18" charset="0"/>
              </a:rPr>
              <a:t>is a </a:t>
            </a:r>
            <a:r>
              <a:rPr lang="en-US" sz="1800" b="1" dirty="0">
                <a:solidFill>
                  <a:srgbClr val="FF0000"/>
                </a:solidFill>
                <a:latin typeface="Times New Roman" pitchFamily="18" charset="0"/>
                <a:cs typeface="Times New Roman" pitchFamily="18" charset="0"/>
              </a:rPr>
              <a:t>template that contains all the information you need to launch a new EC2 instance</a:t>
            </a:r>
            <a:r>
              <a:rPr lang="en-US" sz="1800" dirty="0">
                <a:latin typeface="Times New Roman" pitchFamily="18" charset="0"/>
                <a:cs typeface="Times New Roman" pitchFamily="18" charset="0"/>
              </a:rPr>
              <a:t>.</a:t>
            </a:r>
            <a:r>
              <a:rPr lang="en-US" sz="1800" dirty="0"/>
              <a:t> </a:t>
            </a:r>
            <a:r>
              <a:rPr lang="en-US" sz="1800" dirty="0">
                <a:latin typeface="Times New Roman" pitchFamily="18" charset="0"/>
                <a:cs typeface="Times New Roman" pitchFamily="18" charset="0"/>
              </a:rPr>
              <a:t>AMI must be specified when an </a:t>
            </a:r>
            <a:r>
              <a:rPr lang="en-US" sz="1800" b="1" dirty="0">
                <a:latin typeface="Times New Roman" pitchFamily="18" charset="0"/>
                <a:cs typeface="Times New Roman" pitchFamily="18" charset="0"/>
              </a:rPr>
              <a:t>instance is launched</a:t>
            </a:r>
            <a:r>
              <a:rPr lang="en-US" sz="1800" b="1" dirty="0"/>
              <a:t>.</a:t>
            </a:r>
            <a:endParaRPr lang="en-US" sz="1800" b="1" dirty="0">
              <a:latin typeface="Times New Roman" pitchFamily="18" charset="0"/>
              <a:cs typeface="Times New Roman" pitchFamily="18" charset="0"/>
            </a:endParaRPr>
          </a:p>
          <a:p>
            <a:r>
              <a:rPr lang="en-US" sz="1800" dirty="0">
                <a:latin typeface="Times New Roman" pitchFamily="18" charset="0"/>
                <a:cs typeface="Times New Roman" pitchFamily="18" charset="0"/>
              </a:rPr>
              <a:t> 	An AMI can be used to launch </a:t>
            </a:r>
            <a:r>
              <a:rPr lang="en-US" sz="1800" b="1" dirty="0">
                <a:latin typeface="Times New Roman" pitchFamily="18" charset="0"/>
                <a:cs typeface="Times New Roman" pitchFamily="18" charset="0"/>
              </a:rPr>
              <a:t>multiple new EC2 instances, all with the same configuration.</a:t>
            </a:r>
          </a:p>
          <a:p>
            <a:r>
              <a:rPr lang="en-US" sz="1800" dirty="0">
                <a:latin typeface="Times New Roman" pitchFamily="18" charset="0"/>
                <a:cs typeface="Times New Roman" pitchFamily="18" charset="0"/>
              </a:rPr>
              <a:t>	AMIs allow you to </a:t>
            </a:r>
            <a:r>
              <a:rPr lang="en-US" sz="1800" b="1" dirty="0">
                <a:latin typeface="Times New Roman" pitchFamily="18" charset="0"/>
                <a:cs typeface="Times New Roman" pitchFamily="18" charset="0"/>
              </a:rPr>
              <a:t>pre-install any required packag</a:t>
            </a:r>
            <a:r>
              <a:rPr lang="en-US" sz="1800" dirty="0">
                <a:latin typeface="Times New Roman" pitchFamily="18" charset="0"/>
                <a:cs typeface="Times New Roman" pitchFamily="18" charset="0"/>
              </a:rPr>
              <a:t>es on an EC2 instance, </a:t>
            </a:r>
            <a:r>
              <a:rPr lang="en-US" sz="1800" b="1" dirty="0">
                <a:latin typeface="Times New Roman" pitchFamily="18" charset="0"/>
                <a:cs typeface="Times New Roman" pitchFamily="18" charset="0"/>
              </a:rPr>
              <a:t>improve boot time</a:t>
            </a:r>
            <a:r>
              <a:rPr lang="en-US" sz="1800" dirty="0">
                <a:latin typeface="Times New Roman" pitchFamily="18" charset="0"/>
                <a:cs typeface="Times New Roman" pitchFamily="18" charset="0"/>
              </a:rPr>
              <a:t>, </a:t>
            </a:r>
            <a:r>
              <a:rPr lang="en-US" sz="1800" b="1" dirty="0">
                <a:latin typeface="Times New Roman" pitchFamily="18" charset="0"/>
                <a:cs typeface="Times New Roman" pitchFamily="18" charset="0"/>
              </a:rPr>
              <a:t>implement security controls for all instances </a:t>
            </a:r>
            <a:r>
              <a:rPr lang="en-US" sz="1800" dirty="0">
                <a:latin typeface="Times New Roman" pitchFamily="18" charset="0"/>
                <a:cs typeface="Times New Roman" pitchFamily="18" charset="0"/>
              </a:rPr>
              <a:t>simultaneously, and launch </a:t>
            </a:r>
            <a:r>
              <a:rPr lang="en-US" sz="1800" b="1" dirty="0">
                <a:latin typeface="Times New Roman" pitchFamily="18" charset="0"/>
                <a:cs typeface="Times New Roman" pitchFamily="18" charset="0"/>
              </a:rPr>
              <a:t>production-ready instances quickly when needed.</a:t>
            </a:r>
          </a:p>
          <a:p>
            <a:r>
              <a:rPr lang="en-US" sz="1800" dirty="0">
                <a:latin typeface="Times New Roman" pitchFamily="18" charset="0"/>
                <a:cs typeface="Times New Roman" pitchFamily="18" charset="0"/>
              </a:rPr>
              <a:t>	AMIs provide a </a:t>
            </a:r>
            <a:r>
              <a:rPr lang="en-US" sz="1800" b="1" dirty="0">
                <a:latin typeface="Times New Roman" pitchFamily="18" charset="0"/>
                <a:cs typeface="Times New Roman" pitchFamily="18" charset="0"/>
              </a:rPr>
              <a:t>blueprint for the root volume </a:t>
            </a:r>
            <a:r>
              <a:rPr lang="en-US" sz="1800" dirty="0">
                <a:latin typeface="Times New Roman" pitchFamily="18" charset="0"/>
                <a:cs typeface="Times New Roman" pitchFamily="18" charset="0"/>
              </a:rPr>
              <a:t>which is needed to launch a particular instance. This blueprint typically includes the operating system, an application server, and applications.</a:t>
            </a:r>
          </a:p>
          <a:p>
            <a:r>
              <a:rPr lang="en-US" sz="1800" b="1" dirty="0">
                <a:latin typeface="Times New Roman" pitchFamily="18" charset="0"/>
                <a:cs typeface="Times New Roman" pitchFamily="18" charset="0"/>
              </a:rPr>
              <a:t>Key Terminology associated with AWS AMI</a:t>
            </a:r>
          </a:p>
          <a:p>
            <a:endParaRPr lang="en-US" sz="1800" b="1" dirty="0">
              <a:latin typeface="Times New Roman" pitchFamily="18" charset="0"/>
              <a:cs typeface="Times New Roman" pitchFamily="18" charset="0"/>
            </a:endParaRPr>
          </a:p>
          <a:p>
            <a:pPr marL="346075" indent="-234950">
              <a:buFont typeface="Arial" pitchFamily="34" charset="0"/>
              <a:buChar char="•"/>
            </a:pPr>
            <a:r>
              <a:rPr lang="en-US" sz="1800" b="1" dirty="0">
                <a:latin typeface="Times New Roman" pitchFamily="18" charset="0"/>
                <a:cs typeface="Times New Roman" pitchFamily="18" charset="0"/>
              </a:rPr>
              <a:t>EBS Snapshots</a:t>
            </a:r>
            <a:r>
              <a:rPr lang="en-US" sz="1800" dirty="0">
                <a:latin typeface="Times New Roman" pitchFamily="18" charset="0"/>
                <a:cs typeface="Times New Roman" pitchFamily="18" charset="0"/>
              </a:rPr>
              <a:t> – To successfully meet the challenges related to storing data in the cloud, Amazon provides a storage service to be used with your EC2 instances, called Amazon Elastic Block Storage or Amazon EBS.</a:t>
            </a:r>
          </a:p>
          <a:p>
            <a:pPr marL="346075" indent="-234950">
              <a:buFont typeface="Arial" pitchFamily="34" charset="0"/>
              <a:buChar char="•"/>
            </a:pPr>
            <a:r>
              <a:rPr lang="en-US" sz="1800" b="1" dirty="0">
                <a:latin typeface="Times New Roman" pitchFamily="18" charset="0"/>
                <a:cs typeface="Times New Roman" pitchFamily="18" charset="0"/>
              </a:rPr>
              <a:t>EC2 Instance</a:t>
            </a:r>
            <a:r>
              <a:rPr lang="en-US" sz="1800" dirty="0">
                <a:latin typeface="Times New Roman" pitchFamily="18" charset="0"/>
                <a:cs typeface="Times New Roman" pitchFamily="18" charset="0"/>
              </a:rPr>
              <a:t> – Amazon Elastic Compute Cloud (Amazon EC2) provides scalable computing capacity in the Amazon Web Services (AWS) Cloud. Using Amazon EC2 eliminates your need to invest in hardware up-front so that you can develop and deploy applications faster.</a:t>
            </a:r>
          </a:p>
          <a:p>
            <a:pPr marL="346075" indent="-234950">
              <a:buFont typeface="Arial" pitchFamily="34" charset="0"/>
              <a:buChar char="•"/>
            </a:pPr>
            <a:r>
              <a:rPr lang="en-US" sz="1800" b="1" dirty="0">
                <a:latin typeface="Times New Roman" pitchFamily="18" charset="0"/>
                <a:cs typeface="Times New Roman" pitchFamily="18" charset="0"/>
              </a:rPr>
              <a:t>Amazon S3</a:t>
            </a:r>
            <a:r>
              <a:rPr lang="en-US" sz="1800" dirty="0">
                <a:latin typeface="Times New Roman" pitchFamily="18" charset="0"/>
                <a:cs typeface="Times New Roman" pitchFamily="18" charset="0"/>
              </a:rPr>
              <a:t> – Amazon Simple Storage Service (Amazon S3) is storage for the Internet. It is designed to make web-scale computing easier.</a:t>
            </a:r>
          </a:p>
          <a:p>
            <a:endParaRPr lang="en-US" sz="1800" dirty="0">
              <a:latin typeface="Times New Roman" pitchFamily="18" charset="0"/>
              <a:cs typeface="Times New Roman" pitchFamily="18" charset="0"/>
            </a:endParaRPr>
          </a:p>
          <a:p>
            <a:endParaRPr lang="en-US" sz="1800" b="1" dirty="0">
              <a:latin typeface="Times New Roman" pitchFamily="18" charset="0"/>
              <a:ea typeface="Calibri" pitchFamily="34" charset="0"/>
              <a:cs typeface="Times New Roman" pitchFamily="18" charset="0"/>
            </a:endParaRPr>
          </a:p>
        </p:txBody>
      </p:sp>
    </p:spTree>
    <p:extLst>
      <p:ext uri="{BB962C8B-B14F-4D97-AF65-F5344CB8AC3E}">
        <p14:creationId xmlns:p14="http://schemas.microsoft.com/office/powerpoint/2010/main" val="22994121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2068" y="313332"/>
            <a:ext cx="6077369" cy="430887"/>
          </a:xfrm>
          <a:prstGeom prst="rect">
            <a:avLst/>
          </a:prstGeom>
        </p:spPr>
        <p:txBody>
          <a:bodyPr wrap="none">
            <a:spAutoFit/>
          </a:bodyPr>
          <a:lstStyle/>
          <a:p>
            <a:r>
              <a:rPr lang="en-US" sz="2200" b="1" dirty="0">
                <a:latin typeface="Times New Roman" pitchFamily="18" charset="0"/>
                <a:cs typeface="Times New Roman" pitchFamily="18" charset="0"/>
              </a:rPr>
              <a:t>Lifecycle of Amazon Machine Image (AWS AMI)</a:t>
            </a:r>
          </a:p>
        </p:txBody>
      </p:sp>
      <p:pic>
        <p:nvPicPr>
          <p:cNvPr id="1026" name="Picture 2"/>
          <p:cNvPicPr>
            <a:picLocks noChangeAspect="1" noChangeArrowheads="1"/>
          </p:cNvPicPr>
          <p:nvPr/>
        </p:nvPicPr>
        <p:blipFill>
          <a:blip r:embed="rId2"/>
          <a:srcRect/>
          <a:stretch>
            <a:fillRect/>
          </a:stretch>
        </p:blipFill>
        <p:spPr bwMode="auto">
          <a:xfrm>
            <a:off x="2202873" y="720437"/>
            <a:ext cx="5309754" cy="2175163"/>
          </a:xfrm>
          <a:prstGeom prst="rect">
            <a:avLst/>
          </a:prstGeom>
          <a:noFill/>
          <a:ln w="9525">
            <a:noFill/>
            <a:miter lim="800000"/>
            <a:headEnd/>
            <a:tailEnd/>
          </a:ln>
          <a:effectLst/>
        </p:spPr>
      </p:pic>
      <p:sp>
        <p:nvSpPr>
          <p:cNvPr id="6" name="Rectangle 5"/>
          <p:cNvSpPr/>
          <p:nvPr/>
        </p:nvSpPr>
        <p:spPr>
          <a:xfrm>
            <a:off x="363682" y="3060290"/>
            <a:ext cx="8343900" cy="3416320"/>
          </a:xfrm>
          <a:prstGeom prst="rect">
            <a:avLst/>
          </a:prstGeom>
        </p:spPr>
        <p:txBody>
          <a:bodyPr wrap="square">
            <a:spAutoFit/>
          </a:bodyPr>
          <a:lstStyle/>
          <a:p>
            <a:r>
              <a:rPr lang="en-US" dirty="0">
                <a:latin typeface="Times New Roman" pitchFamily="18" charset="0"/>
                <a:cs typeface="Times New Roman" pitchFamily="18" charset="0"/>
              </a:rPr>
              <a:t>	Once an </a:t>
            </a:r>
            <a:r>
              <a:rPr lang="en-US" b="1" dirty="0">
                <a:solidFill>
                  <a:srgbClr val="FF0000"/>
                </a:solidFill>
                <a:latin typeface="Times New Roman" pitchFamily="18" charset="0"/>
                <a:cs typeface="Times New Roman" pitchFamily="18" charset="0"/>
              </a:rPr>
              <a:t>AMI is created and registered, you can use it to launch new instances</a:t>
            </a:r>
            <a:r>
              <a:rPr lang="en-US" dirty="0">
                <a:latin typeface="Times New Roman" pitchFamily="18" charset="0"/>
                <a:cs typeface="Times New Roman" pitchFamily="18" charset="0"/>
              </a:rPr>
              <a:t>. AMI can be copied to the same as well as different AWS Regions. Once the AMI is no longer required, you can deregister it.</a:t>
            </a: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	Few AMIs are provided by Amazon and you can search for an AMI that meets the criteria for your instance. Certain AMIs are also provided by the community. Once the AMI is selected, you can launch an instance. It works just like using any other server.</a:t>
            </a: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	After an AMI is created, it can either be </a:t>
            </a:r>
            <a:r>
              <a:rPr lang="en-US" b="1" dirty="0">
                <a:latin typeface="Times New Roman" pitchFamily="18" charset="0"/>
                <a:cs typeface="Times New Roman" pitchFamily="18" charset="0"/>
              </a:rPr>
              <a:t>kept private or shared with a specific list of AWS accounts</a:t>
            </a:r>
            <a:r>
              <a:rPr lang="en-US" dirty="0">
                <a:latin typeface="Times New Roman" pitchFamily="18" charset="0"/>
                <a:cs typeface="Times New Roman" pitchFamily="18" charset="0"/>
              </a:rPr>
              <a:t>. Once your work with the AMI is completed, you can deregister the AMI. After deregistering, the AMI can’t be used to launch new instances but the existing instances that are already using AMI will not be affected.</a:t>
            </a:r>
          </a:p>
        </p:txBody>
      </p:sp>
    </p:spTree>
    <p:extLst>
      <p:ext uri="{BB962C8B-B14F-4D97-AF65-F5344CB8AC3E}">
        <p14:creationId xmlns:p14="http://schemas.microsoft.com/office/powerpoint/2010/main" val="22564738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5941" y="111742"/>
            <a:ext cx="7234673" cy="430887"/>
          </a:xfrm>
          <a:prstGeom prst="rect">
            <a:avLst/>
          </a:prstGeom>
        </p:spPr>
        <p:txBody>
          <a:bodyPr wrap="none">
            <a:spAutoFit/>
          </a:bodyPr>
          <a:lstStyle/>
          <a:p>
            <a:r>
              <a:rPr lang="en-US" sz="2200" b="1" dirty="0">
                <a:latin typeface="Times New Roman" pitchFamily="18" charset="0"/>
                <a:cs typeface="Times New Roman" pitchFamily="18" charset="0"/>
              </a:rPr>
              <a:t>AMI can be selected Based on the following characteristics</a:t>
            </a:r>
            <a:endParaRPr lang="en-US" sz="2200" dirty="0">
              <a:latin typeface="Times New Roman" pitchFamily="18" charset="0"/>
              <a:cs typeface="Times New Roman" pitchFamily="18" charset="0"/>
            </a:endParaRPr>
          </a:p>
        </p:txBody>
      </p:sp>
      <p:sp>
        <p:nvSpPr>
          <p:cNvPr id="5" name="Rectangle 4"/>
          <p:cNvSpPr/>
          <p:nvPr/>
        </p:nvSpPr>
        <p:spPr>
          <a:xfrm>
            <a:off x="255941" y="476672"/>
            <a:ext cx="8467910" cy="6740307"/>
          </a:xfrm>
          <a:prstGeom prst="rect">
            <a:avLst/>
          </a:prstGeom>
        </p:spPr>
        <p:txBody>
          <a:bodyPr wrap="square">
            <a:spAutoFit/>
          </a:bodyPr>
          <a:lstStyle/>
          <a:p>
            <a:pPr marL="166688" indent="-166688">
              <a:buFont typeface="Arial" pitchFamily="34" charset="0"/>
              <a:buChar char="•"/>
            </a:pPr>
            <a:r>
              <a:rPr lang="en-US" sz="1800" b="1" dirty="0">
                <a:latin typeface="Times New Roman" pitchFamily="18" charset="0"/>
                <a:cs typeface="Times New Roman" pitchFamily="18" charset="0"/>
              </a:rPr>
              <a:t>Regions </a:t>
            </a:r>
            <a:r>
              <a:rPr lang="en-US" sz="1800" dirty="0">
                <a:latin typeface="Times New Roman" pitchFamily="18" charset="0"/>
                <a:cs typeface="Times New Roman" pitchFamily="18" charset="0"/>
              </a:rPr>
              <a:t>– Each region is designed to be isolated from the other regions to achieve the greatest possible fault tolerance and stability. Your account will determine the regions that are available to you.</a:t>
            </a:r>
          </a:p>
          <a:p>
            <a:pPr marL="166688" indent="-166688">
              <a:buFont typeface="Arial" pitchFamily="34" charset="0"/>
              <a:buChar char="•"/>
            </a:pPr>
            <a:r>
              <a:rPr lang="en-US" sz="1800" b="1" dirty="0">
                <a:latin typeface="Times New Roman" pitchFamily="18" charset="0"/>
                <a:cs typeface="Times New Roman" pitchFamily="18" charset="0"/>
              </a:rPr>
              <a:t>Operating System</a:t>
            </a:r>
            <a:r>
              <a:rPr lang="en-US" sz="1800" dirty="0">
                <a:latin typeface="Times New Roman" pitchFamily="18" charset="0"/>
                <a:cs typeface="Times New Roman" pitchFamily="18" charset="0"/>
              </a:rPr>
              <a:t> – Operating system types like Linux, </a:t>
            </a:r>
            <a:r>
              <a:rPr lang="en-US" sz="1800" dirty="0" err="1">
                <a:latin typeface="Times New Roman" pitchFamily="18" charset="0"/>
                <a:cs typeface="Times New Roman" pitchFamily="18" charset="0"/>
              </a:rPr>
              <a:t>macOS</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Raspbian</a:t>
            </a:r>
            <a:r>
              <a:rPr lang="en-US" sz="1800" dirty="0">
                <a:latin typeface="Times New Roman" pitchFamily="18" charset="0"/>
                <a:cs typeface="Times New Roman" pitchFamily="18" charset="0"/>
              </a:rPr>
              <a:t>, and Windows Server are provided by AWS for the user to choose from.</a:t>
            </a:r>
          </a:p>
          <a:p>
            <a:pPr marL="166688" indent="-166688">
              <a:buFont typeface="Arial" pitchFamily="34" charset="0"/>
              <a:buChar char="•"/>
            </a:pPr>
            <a:r>
              <a:rPr lang="en-US" sz="1800" b="1" dirty="0">
                <a:latin typeface="Times New Roman" pitchFamily="18" charset="0"/>
                <a:cs typeface="Times New Roman" pitchFamily="18" charset="0"/>
              </a:rPr>
              <a:t>Architecture </a:t>
            </a:r>
            <a:r>
              <a:rPr lang="en-US" sz="1800" dirty="0">
                <a:latin typeface="Times New Roman" pitchFamily="18" charset="0"/>
                <a:cs typeface="Times New Roman" pitchFamily="18" charset="0"/>
              </a:rPr>
              <a:t>– There is a choice between 32-bit and 64-bit for the user to choose between.</a:t>
            </a:r>
          </a:p>
          <a:p>
            <a:pPr marL="166688" indent="-166688">
              <a:buFont typeface="Arial" pitchFamily="34" charset="0"/>
              <a:buChar char="•"/>
            </a:pPr>
            <a:r>
              <a:rPr lang="en-US" sz="1800" b="1" dirty="0">
                <a:latin typeface="Times New Roman" pitchFamily="18" charset="0"/>
                <a:cs typeface="Times New Roman" pitchFamily="18" charset="0"/>
              </a:rPr>
              <a:t>Launch Permissions</a:t>
            </a:r>
            <a:r>
              <a:rPr lang="en-US" sz="1800" dirty="0">
                <a:latin typeface="Times New Roman" pitchFamily="18" charset="0"/>
                <a:cs typeface="Times New Roman" pitchFamily="18" charset="0"/>
              </a:rPr>
              <a:t> – The launch permissions determine the availability to be either public, explicit and implicit.</a:t>
            </a:r>
          </a:p>
          <a:p>
            <a:endParaRPr lang="en-US" sz="1800" dirty="0">
              <a:latin typeface="Times New Roman" pitchFamily="18" charset="0"/>
              <a:cs typeface="Times New Roman" pitchFamily="18" charset="0"/>
            </a:endParaRPr>
          </a:p>
          <a:p>
            <a:endParaRPr lang="en-US" b="1" dirty="0"/>
          </a:p>
          <a:p>
            <a:endParaRPr lang="en-US" b="1" dirty="0"/>
          </a:p>
          <a:p>
            <a:endParaRPr lang="en-US" b="1" dirty="0"/>
          </a:p>
          <a:p>
            <a:endParaRPr lang="en-US" b="1" dirty="0"/>
          </a:p>
          <a:p>
            <a:endParaRPr lang="en-US" b="1" dirty="0"/>
          </a:p>
          <a:p>
            <a:endParaRPr lang="en-US" b="1" dirty="0"/>
          </a:p>
          <a:p>
            <a:pPr marL="166688" indent="-166688">
              <a:buFont typeface="Arial" pitchFamily="34" charset="0"/>
              <a:buChar char="•"/>
            </a:pPr>
            <a:r>
              <a:rPr lang="en-US" sz="1800" b="1" dirty="0">
                <a:latin typeface="Times New Roman" pitchFamily="18" charset="0"/>
                <a:cs typeface="Times New Roman" pitchFamily="18" charset="0"/>
              </a:rPr>
              <a:t>backed by Amazon EBS</a:t>
            </a:r>
            <a:r>
              <a:rPr lang="en-US" sz="1800" i="1" dirty="0">
                <a:latin typeface="Times New Roman" pitchFamily="18" charset="0"/>
                <a:cs typeface="Times New Roman" pitchFamily="18" charset="0"/>
              </a:rPr>
              <a:t> – </a:t>
            </a:r>
            <a:r>
              <a:rPr lang="en-US" sz="1800" dirty="0">
                <a:latin typeface="Times New Roman" pitchFamily="18" charset="0"/>
                <a:cs typeface="Times New Roman" pitchFamily="18" charset="0"/>
              </a:rPr>
              <a:t>When AMI is categorized as backed by Amazon EBS it means that the root device for an instance launched from the AMAZON AMI is an Amazon Elastic Block Store (Amazon EBS) volume created from an Amazon EBS snapshot</a:t>
            </a:r>
          </a:p>
          <a:p>
            <a:pPr marL="166688" indent="-166688">
              <a:buFont typeface="Arial" pitchFamily="34" charset="0"/>
              <a:buChar char="•"/>
            </a:pPr>
            <a:r>
              <a:rPr lang="en-US" sz="1800" b="1" dirty="0">
                <a:latin typeface="Times New Roman" pitchFamily="18" charset="0"/>
                <a:cs typeface="Times New Roman" pitchFamily="18" charset="0"/>
              </a:rPr>
              <a:t>backed by instance store</a:t>
            </a:r>
            <a:r>
              <a:rPr lang="en-US" sz="1800" dirty="0">
                <a:latin typeface="Times New Roman" pitchFamily="18" charset="0"/>
                <a:cs typeface="Times New Roman" pitchFamily="18" charset="0"/>
              </a:rPr>
              <a:t> – When backed by instance store, it means that the root device for an instance launched from the AMI is an instance store volume created from a template stored in Amazon S3.</a:t>
            </a:r>
          </a:p>
          <a:p>
            <a:endParaRPr lang="en-US" sz="1800" dirty="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a:srcRect/>
          <a:stretch>
            <a:fillRect/>
          </a:stretch>
        </p:blipFill>
        <p:spPr bwMode="auto">
          <a:xfrm>
            <a:off x="2987824" y="3063269"/>
            <a:ext cx="3568628" cy="1567111"/>
          </a:xfrm>
          <a:prstGeom prst="rect">
            <a:avLst/>
          </a:prstGeom>
          <a:noFill/>
          <a:ln w="9525">
            <a:noFill/>
            <a:miter lim="800000"/>
            <a:headEnd/>
            <a:tailEnd/>
          </a:ln>
          <a:effectLst/>
        </p:spPr>
      </p:pic>
    </p:spTree>
    <p:extLst>
      <p:ext uri="{BB962C8B-B14F-4D97-AF65-F5344CB8AC3E}">
        <p14:creationId xmlns:p14="http://schemas.microsoft.com/office/powerpoint/2010/main" val="2009308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512" y="197346"/>
            <a:ext cx="8424936" cy="5909310"/>
          </a:xfrm>
          <a:prstGeom prst="rect">
            <a:avLst/>
          </a:prstGeom>
        </p:spPr>
        <p:txBody>
          <a:bodyPr wrap="square">
            <a:spAutoFit/>
          </a:bodyPr>
          <a:lstStyle/>
          <a:p>
            <a:r>
              <a:rPr lang="en-US" dirty="0"/>
              <a:t>AWS is made up of many different </a:t>
            </a:r>
            <a:r>
              <a:rPr lang="en-US" u="sng" dirty="0">
                <a:hlinkClick r:id="rId2"/>
              </a:rPr>
              <a:t>cloud computing</a:t>
            </a:r>
            <a:r>
              <a:rPr lang="en-US" dirty="0"/>
              <a:t> products and services.</a:t>
            </a:r>
          </a:p>
          <a:p>
            <a:endParaRPr lang="en-US" dirty="0"/>
          </a:p>
          <a:p>
            <a:r>
              <a:rPr lang="en-US" dirty="0"/>
              <a:t>The highly profitable division of Amazon provides servers, storage, networking, remote computing, email, mobile development, and security. </a:t>
            </a:r>
          </a:p>
          <a:p>
            <a:endParaRPr lang="en-US" dirty="0"/>
          </a:p>
          <a:p>
            <a:r>
              <a:rPr lang="en-US" dirty="0"/>
              <a:t>AWS can be broken into three main products: </a:t>
            </a:r>
            <a:r>
              <a:rPr lang="en-US" dirty="0">
                <a:solidFill>
                  <a:srgbClr val="FF0000"/>
                </a:solidFill>
              </a:rPr>
              <a:t>EC2,</a:t>
            </a:r>
            <a:r>
              <a:rPr lang="en-US" dirty="0"/>
              <a:t> Amazon’s virtual machine service, </a:t>
            </a:r>
            <a:r>
              <a:rPr lang="en-US" dirty="0">
                <a:solidFill>
                  <a:srgbClr val="FF0000"/>
                </a:solidFill>
              </a:rPr>
              <a:t>Glacier</a:t>
            </a:r>
            <a:r>
              <a:rPr lang="en-US" dirty="0"/>
              <a:t>, a low-cost cloud storage service, and </a:t>
            </a:r>
            <a:r>
              <a:rPr lang="en-US" dirty="0">
                <a:solidFill>
                  <a:srgbClr val="FF0000"/>
                </a:solidFill>
              </a:rPr>
              <a:t>S3, </a:t>
            </a:r>
            <a:r>
              <a:rPr lang="en-US" dirty="0"/>
              <a:t>Amazon’s storage system.</a:t>
            </a:r>
          </a:p>
          <a:p>
            <a:endParaRPr lang="en-US" dirty="0"/>
          </a:p>
          <a:p>
            <a:r>
              <a:rPr lang="en-US" dirty="0"/>
              <a:t>AWS is so large and present in the computing world that it's far outpaced its competitors. </a:t>
            </a:r>
          </a:p>
          <a:p>
            <a:endParaRPr lang="en-US" dirty="0"/>
          </a:p>
          <a:p>
            <a:r>
              <a:rPr lang="en-US" dirty="0"/>
              <a:t>As of the first quarter of 2021, one independent analyst reports AWS has over a third of the market at 32.4%, with Azure following behind at 20%, and Google Cloud at 9%.</a:t>
            </a:r>
          </a:p>
          <a:p>
            <a:endParaRPr lang="en-US" dirty="0"/>
          </a:p>
          <a:p>
            <a:r>
              <a:rPr lang="en-US" dirty="0"/>
              <a:t>AWS has 81 availability zones in which its servers are located. </a:t>
            </a:r>
          </a:p>
          <a:p>
            <a:endParaRPr lang="en-US" dirty="0"/>
          </a:p>
          <a:p>
            <a:r>
              <a:rPr lang="en-US" dirty="0"/>
              <a:t>These serviced regions are divided in order to allow users to set geographical limits on their services (if they so choose), but also to provide security by diversifying the physical locations in which data is held. </a:t>
            </a:r>
          </a:p>
          <a:p>
            <a:endParaRPr lang="en-US" dirty="0"/>
          </a:p>
          <a:p>
            <a:r>
              <a:rPr lang="en-US" dirty="0"/>
              <a:t>AWS spans 245 countries and territories.</a:t>
            </a:r>
          </a:p>
        </p:txBody>
      </p:sp>
    </p:spTree>
    <p:extLst>
      <p:ext uri="{BB962C8B-B14F-4D97-AF65-F5344CB8AC3E}">
        <p14:creationId xmlns:p14="http://schemas.microsoft.com/office/powerpoint/2010/main" val="4390733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0163" y="601828"/>
            <a:ext cx="8167255" cy="4647426"/>
          </a:xfrm>
          <a:prstGeom prst="rect">
            <a:avLst/>
          </a:prstGeom>
        </p:spPr>
        <p:txBody>
          <a:bodyPr wrap="square">
            <a:spAutoFit/>
          </a:bodyPr>
          <a:lstStyle/>
          <a:p>
            <a:r>
              <a:rPr lang="en-US" sz="2200" b="1" dirty="0">
                <a:solidFill>
                  <a:srgbClr val="7030A0"/>
                </a:solidFill>
                <a:latin typeface="Times New Roman" pitchFamily="18" charset="0"/>
                <a:cs typeface="Times New Roman" pitchFamily="18" charset="0"/>
              </a:rPr>
              <a:t>Types of AMI Images</a:t>
            </a:r>
          </a:p>
          <a:p>
            <a:endParaRPr lang="en-US" sz="2200" b="1" dirty="0">
              <a:latin typeface="Times New Roman" pitchFamily="18" charset="0"/>
              <a:cs typeface="Times New Roman" pitchFamily="18" charset="0"/>
            </a:endParaRPr>
          </a:p>
          <a:p>
            <a:r>
              <a:rPr lang="en-US" b="1" dirty="0">
                <a:solidFill>
                  <a:srgbClr val="FF0000"/>
                </a:solidFill>
                <a:latin typeface="Times New Roman" pitchFamily="18" charset="0"/>
                <a:cs typeface="Times New Roman" pitchFamily="18" charset="0"/>
              </a:rPr>
              <a:t>Public Images</a:t>
            </a:r>
            <a:endParaRPr lang="en-US" dirty="0">
              <a:solidFill>
                <a:srgbClr val="FF0000"/>
              </a:solidFill>
              <a:latin typeface="Times New Roman" pitchFamily="18" charset="0"/>
              <a:cs typeface="Times New Roman" pitchFamily="18" charset="0"/>
            </a:endParaRPr>
          </a:p>
          <a:p>
            <a:r>
              <a:rPr lang="en-US" dirty="0">
                <a:latin typeface="Times New Roman" pitchFamily="18" charset="0"/>
                <a:cs typeface="Times New Roman" pitchFamily="18" charset="0"/>
              </a:rPr>
              <a:t>	These are public-access machine images that are safe, secure, and customized.</a:t>
            </a:r>
          </a:p>
          <a:p>
            <a:endParaRPr lang="en-US" dirty="0">
              <a:latin typeface="Times New Roman" pitchFamily="18" charset="0"/>
              <a:cs typeface="Times New Roman" pitchFamily="18" charset="0"/>
            </a:endParaRPr>
          </a:p>
          <a:p>
            <a:r>
              <a:rPr lang="en-US" b="1" dirty="0">
                <a:solidFill>
                  <a:srgbClr val="FF0000"/>
                </a:solidFill>
                <a:latin typeface="Times New Roman" pitchFamily="18" charset="0"/>
                <a:cs typeface="Times New Roman" pitchFamily="18" charset="0"/>
              </a:rPr>
              <a:t>Paid Images</a:t>
            </a:r>
            <a:endParaRPr lang="en-US" dirty="0">
              <a:solidFill>
                <a:srgbClr val="FF0000"/>
              </a:solidFill>
              <a:latin typeface="Times New Roman" pitchFamily="18" charset="0"/>
              <a:cs typeface="Times New Roman" pitchFamily="18" charset="0"/>
            </a:endParaRPr>
          </a:p>
          <a:p>
            <a:r>
              <a:rPr lang="en-US" dirty="0">
                <a:latin typeface="Times New Roman" pitchFamily="18" charset="0"/>
                <a:cs typeface="Times New Roman" pitchFamily="18" charset="0"/>
              </a:rPr>
              <a:t>	These are images that a developer can sell to you. The images are available for purchase through the AWS Marketplace, an online store that offers software that runs on Amazon Web Services.</a:t>
            </a:r>
          </a:p>
          <a:p>
            <a:endParaRPr lang="en-US" dirty="0">
              <a:latin typeface="Times New Roman" pitchFamily="18" charset="0"/>
              <a:cs typeface="Times New Roman" pitchFamily="18" charset="0"/>
            </a:endParaRPr>
          </a:p>
          <a:p>
            <a:r>
              <a:rPr lang="en-US" b="1" dirty="0">
                <a:solidFill>
                  <a:srgbClr val="FF0000"/>
                </a:solidFill>
                <a:latin typeface="Times New Roman" pitchFamily="18" charset="0"/>
                <a:cs typeface="Times New Roman" pitchFamily="18" charset="0"/>
              </a:rPr>
              <a:t>Private Images</a:t>
            </a:r>
            <a:endParaRPr lang="en-US" dirty="0">
              <a:solidFill>
                <a:srgbClr val="FF0000"/>
              </a:solidFill>
              <a:latin typeface="Times New Roman" pitchFamily="18" charset="0"/>
              <a:cs typeface="Times New Roman" pitchFamily="18" charset="0"/>
            </a:endParaRPr>
          </a:p>
          <a:p>
            <a:r>
              <a:rPr lang="en-US" dirty="0">
                <a:latin typeface="Times New Roman" pitchFamily="18" charset="0"/>
                <a:cs typeface="Times New Roman" pitchFamily="18" charset="0"/>
              </a:rPr>
              <a:t>	Only EC2 users who have been granted access to a private machine image by the developer can access it.</a:t>
            </a:r>
          </a:p>
          <a:p>
            <a:br>
              <a:rPr lang="en-US" dirty="0">
                <a:latin typeface="Times New Roman" pitchFamily="18" charset="0"/>
                <a:cs typeface="Times New Roman" pitchFamily="18" charset="0"/>
                <a:hlinkClick r:id="rId2"/>
              </a:rPr>
            </a:b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222094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1120" y="174786"/>
            <a:ext cx="2839816" cy="646331"/>
          </a:xfrm>
          <a:prstGeom prst="rect">
            <a:avLst/>
          </a:prstGeom>
        </p:spPr>
        <p:txBody>
          <a:bodyPr wrap="none">
            <a:spAutoFit/>
          </a:bodyPr>
          <a:lstStyle/>
          <a:p>
            <a:r>
              <a:rPr lang="en-US" sz="3600" b="1" dirty="0">
                <a:solidFill>
                  <a:srgbClr val="7030A0"/>
                </a:solidFill>
                <a:latin typeface="Times New Roman" pitchFamily="18" charset="0"/>
                <a:ea typeface="Calibri" pitchFamily="34" charset="0"/>
                <a:cs typeface="Times New Roman" pitchFamily="18" charset="0"/>
              </a:rPr>
              <a:t>EC2 Volumes</a:t>
            </a:r>
          </a:p>
        </p:txBody>
      </p:sp>
      <p:sp>
        <p:nvSpPr>
          <p:cNvPr id="5" name="Rectangle 4"/>
          <p:cNvSpPr/>
          <p:nvPr/>
        </p:nvSpPr>
        <p:spPr>
          <a:xfrm>
            <a:off x="280555" y="884689"/>
            <a:ext cx="8281554" cy="2092881"/>
          </a:xfrm>
          <a:prstGeom prst="rect">
            <a:avLst/>
          </a:prstGeom>
        </p:spPr>
        <p:txBody>
          <a:bodyPr wrap="square">
            <a:spAutoFit/>
          </a:bodyPr>
          <a:lstStyle/>
          <a:p>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EC2 Volumes </a:t>
            </a:r>
            <a:r>
              <a:rPr lang="en-US" dirty="0">
                <a:latin typeface="Times New Roman" pitchFamily="18" charset="0"/>
                <a:cs typeface="Times New Roman" pitchFamily="18" charset="0"/>
              </a:rPr>
              <a:t>(</a:t>
            </a:r>
            <a:r>
              <a:rPr lang="en-US" sz="2200" b="1" dirty="0">
                <a:solidFill>
                  <a:srgbClr val="FF0000"/>
                </a:solidFill>
                <a:latin typeface="Times New Roman" pitchFamily="18" charset="0"/>
                <a:cs typeface="Times New Roman" pitchFamily="18" charset="0"/>
              </a:rPr>
              <a:t>called Elastic Block Storage by Amazon</a:t>
            </a:r>
            <a:r>
              <a:rPr lang="en-US" dirty="0">
                <a:latin typeface="Times New Roman" pitchFamily="18" charset="0"/>
                <a:cs typeface="Times New Roman" pitchFamily="18" charset="0"/>
              </a:rPr>
              <a:t>) are essentially </a:t>
            </a:r>
            <a:r>
              <a:rPr lang="en-US" b="1" dirty="0">
                <a:latin typeface="Times New Roman" pitchFamily="18" charset="0"/>
                <a:cs typeface="Times New Roman" pitchFamily="18" charset="0"/>
              </a:rPr>
              <a:t>disk images that can be mounted on any system running on EC2</a:t>
            </a:r>
            <a:r>
              <a:rPr lang="en-US" dirty="0">
                <a:latin typeface="Times New Roman" pitchFamily="18" charset="0"/>
                <a:cs typeface="Times New Roman" pitchFamily="18" charset="0"/>
              </a:rPr>
              <a:t>, and continue to exist even if the system they were attached to is deleted. </a:t>
            </a:r>
          </a:p>
          <a:p>
            <a:r>
              <a:rPr lang="en-US" dirty="0">
                <a:latin typeface="Times New Roman" pitchFamily="18" charset="0"/>
                <a:cs typeface="Times New Roman" pitchFamily="18" charset="0"/>
              </a:rPr>
              <a:t>	They are a more permanent place to store data than the file system of an EC2 instance, and more easily accessible than S3.</a:t>
            </a:r>
          </a:p>
          <a:p>
            <a:r>
              <a:rPr lang="en-US" dirty="0">
                <a:latin typeface="Times New Roman" pitchFamily="18" charset="0"/>
                <a:cs typeface="Times New Roman" pitchFamily="18" charset="0"/>
              </a:rPr>
              <a:t>	The size of a volume is typically several GB, and is chosen at creation time. Amazon charges for volumes based on their size and the amount of time they exist.</a:t>
            </a:r>
          </a:p>
        </p:txBody>
      </p:sp>
      <p:pic>
        <p:nvPicPr>
          <p:cNvPr id="3074" name="Picture 2"/>
          <p:cNvPicPr>
            <a:picLocks noChangeAspect="1" noChangeArrowheads="1"/>
          </p:cNvPicPr>
          <p:nvPr/>
        </p:nvPicPr>
        <p:blipFill>
          <a:blip r:embed="rId2"/>
          <a:srcRect/>
          <a:stretch>
            <a:fillRect/>
          </a:stretch>
        </p:blipFill>
        <p:spPr bwMode="auto">
          <a:xfrm>
            <a:off x="2452580" y="3031546"/>
            <a:ext cx="4093369" cy="3743325"/>
          </a:xfrm>
          <a:prstGeom prst="rect">
            <a:avLst/>
          </a:prstGeom>
          <a:noFill/>
          <a:ln w="9525">
            <a:noFill/>
            <a:miter lim="800000"/>
            <a:headEnd/>
            <a:tailEnd/>
          </a:ln>
          <a:effectLst/>
        </p:spPr>
      </p:pic>
    </p:spTree>
    <p:extLst>
      <p:ext uri="{BB962C8B-B14F-4D97-AF65-F5344CB8AC3E}">
        <p14:creationId xmlns:p14="http://schemas.microsoft.com/office/powerpoint/2010/main" val="2682774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6238" y="222510"/>
            <a:ext cx="2185214" cy="646331"/>
          </a:xfrm>
          <a:prstGeom prst="rect">
            <a:avLst/>
          </a:prstGeom>
        </p:spPr>
        <p:txBody>
          <a:bodyPr wrap="none">
            <a:spAutoFit/>
          </a:bodyPr>
          <a:lstStyle/>
          <a:p>
            <a:r>
              <a:rPr lang="en-US" sz="3600" b="1" dirty="0">
                <a:solidFill>
                  <a:srgbClr val="7030A0"/>
                </a:solidFill>
                <a:latin typeface="Times New Roman" pitchFamily="18" charset="0"/>
                <a:ea typeface="Calibri" pitchFamily="34" charset="0"/>
                <a:cs typeface="Times New Roman" pitchFamily="18" charset="0"/>
              </a:rPr>
              <a:t>Snapshots</a:t>
            </a:r>
          </a:p>
        </p:txBody>
      </p:sp>
      <p:sp>
        <p:nvSpPr>
          <p:cNvPr id="5" name="Rectangle 4"/>
          <p:cNvSpPr/>
          <p:nvPr/>
        </p:nvSpPr>
        <p:spPr>
          <a:xfrm>
            <a:off x="238990" y="981673"/>
            <a:ext cx="8645237" cy="2585323"/>
          </a:xfrm>
          <a:prstGeom prst="rect">
            <a:avLst/>
          </a:prstGeom>
        </p:spPr>
        <p:txBody>
          <a:bodyPr wrap="square">
            <a:spAutoFit/>
          </a:bodyPr>
          <a:lstStyle/>
          <a:p>
            <a:r>
              <a:rPr lang="en-US" dirty="0">
                <a:latin typeface="Times New Roman" pitchFamily="18" charset="0"/>
                <a:cs typeface="Times New Roman" pitchFamily="18" charset="0"/>
              </a:rPr>
              <a:t>	A snapshot is a base feature for </a:t>
            </a:r>
            <a:r>
              <a:rPr lang="en-US" b="1" dirty="0">
                <a:solidFill>
                  <a:srgbClr val="FF0000"/>
                </a:solidFill>
                <a:latin typeface="Times New Roman" pitchFamily="18" charset="0"/>
                <a:cs typeface="Times New Roman" pitchFamily="18" charset="0"/>
              </a:rPr>
              <a:t>creating backups of your EBS volumes</a:t>
            </a:r>
            <a:r>
              <a:rPr lang="en-US" dirty="0">
                <a:latin typeface="Times New Roman" pitchFamily="18" charset="0"/>
                <a:cs typeface="Times New Roman" pitchFamily="18" charset="0"/>
              </a:rPr>
              <a:t>. </a:t>
            </a:r>
          </a:p>
          <a:p>
            <a:r>
              <a:rPr lang="en-US" dirty="0">
                <a:latin typeface="Times New Roman" pitchFamily="18" charset="0"/>
                <a:cs typeface="Times New Roman" pitchFamily="18" charset="0"/>
              </a:rPr>
              <a:t>	A snapshot takes </a:t>
            </a:r>
            <a:r>
              <a:rPr lang="en-US" b="1" dirty="0">
                <a:latin typeface="Times New Roman" pitchFamily="18" charset="0"/>
                <a:cs typeface="Times New Roman" pitchFamily="18" charset="0"/>
              </a:rPr>
              <a:t>a copy of the EBS volume and places it in Amazon S3</a:t>
            </a:r>
            <a:r>
              <a:rPr lang="en-US" dirty="0">
                <a:latin typeface="Times New Roman" pitchFamily="18" charset="0"/>
                <a:cs typeface="Times New Roman" pitchFamily="18" charset="0"/>
              </a:rPr>
              <a:t>, where it is stored redundantly in multiple Availability Zones. </a:t>
            </a:r>
          </a:p>
          <a:p>
            <a:r>
              <a:rPr lang="en-US" dirty="0">
                <a:latin typeface="Times New Roman" pitchFamily="18" charset="0"/>
                <a:cs typeface="Times New Roman" pitchFamily="18" charset="0"/>
              </a:rPr>
              <a:t>     The initial snapshot is a full copy of the volume; ongoing snapshots store </a:t>
            </a:r>
            <a:r>
              <a:rPr lang="en-US" b="1" dirty="0">
                <a:latin typeface="Times New Roman" pitchFamily="18" charset="0"/>
                <a:cs typeface="Times New Roman" pitchFamily="18" charset="0"/>
              </a:rPr>
              <a:t>incremental block-level changes only.</a:t>
            </a:r>
          </a:p>
          <a:p>
            <a:r>
              <a:rPr lang="en-US" dirty="0">
                <a:latin typeface="Times New Roman" pitchFamily="18" charset="0"/>
                <a:cs typeface="Times New Roman" pitchFamily="18" charset="0"/>
              </a:rPr>
              <a:t>	It is used to minimizing unnecessary storage, low cost, and speed backup. charges for your snapshot based on how amount of data stored in that snapshot. you cannot access the data in a snapshot. snapshot is used to restore the data in a specific state.</a:t>
            </a:r>
          </a:p>
          <a:p>
            <a:endParaRPr lang="en-US" b="1" dirty="0">
              <a:latin typeface="Times New Roman" pitchFamily="18" charset="0"/>
              <a:cs typeface="Times New Roman" pitchFamily="18" charset="0"/>
            </a:endParaRPr>
          </a:p>
        </p:txBody>
      </p:sp>
      <p:pic>
        <p:nvPicPr>
          <p:cNvPr id="4098" name="Picture 2"/>
          <p:cNvPicPr>
            <a:picLocks noChangeAspect="1" noChangeArrowheads="1"/>
          </p:cNvPicPr>
          <p:nvPr/>
        </p:nvPicPr>
        <p:blipFill>
          <a:blip r:embed="rId2"/>
          <a:srcRect/>
          <a:stretch>
            <a:fillRect/>
          </a:stretch>
        </p:blipFill>
        <p:spPr bwMode="auto">
          <a:xfrm>
            <a:off x="2167595" y="3717032"/>
            <a:ext cx="4700588" cy="2543175"/>
          </a:xfrm>
          <a:prstGeom prst="rect">
            <a:avLst/>
          </a:prstGeom>
          <a:noFill/>
          <a:ln w="9525">
            <a:noFill/>
            <a:miter lim="800000"/>
            <a:headEnd/>
            <a:tailEnd/>
          </a:ln>
          <a:effectLst/>
        </p:spPr>
      </p:pic>
    </p:spTree>
    <p:extLst>
      <p:ext uri="{BB962C8B-B14F-4D97-AF65-F5344CB8AC3E}">
        <p14:creationId xmlns:p14="http://schemas.microsoft.com/office/powerpoint/2010/main" val="35714575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56471"/>
            <a:ext cx="9144000" cy="2862322"/>
          </a:xfrm>
          <a:prstGeom prst="rect">
            <a:avLst/>
          </a:prstGeom>
        </p:spPr>
        <p:txBody>
          <a:bodyPr wrap="square">
            <a:spAutoFit/>
          </a:bodyPr>
          <a:lstStyle/>
          <a:p>
            <a:pPr fontAlgn="base"/>
            <a:r>
              <a:rPr lang="en-US" b="1" dirty="0">
                <a:latin typeface="Times New Roman" pitchFamily="18" charset="0"/>
                <a:cs typeface="Times New Roman" pitchFamily="18" charset="0"/>
              </a:rPr>
              <a:t>How Do Snapshots Work?</a:t>
            </a:r>
          </a:p>
          <a:p>
            <a:pPr fontAlgn="base"/>
            <a:r>
              <a:rPr lang="en-US" dirty="0">
                <a:latin typeface="Times New Roman" pitchFamily="18" charset="0"/>
                <a:cs typeface="Times New Roman" pitchFamily="18" charset="0"/>
              </a:rPr>
              <a:t>	Snapshot is a backup of root storage that is attached to the EC2-Instance. The snapshot which you are going to take at first it consist of all the data which is present in the EBS eventually snapshots you are going to take will consist only the data which is newly added and this snapshots are also called incremental snapshots.</a:t>
            </a:r>
          </a:p>
          <a:p>
            <a:pPr fontAlgn="base"/>
            <a:r>
              <a:rPr lang="en-US" dirty="0">
                <a:latin typeface="Times New Roman" pitchFamily="18" charset="0"/>
                <a:cs typeface="Times New Roman" pitchFamily="18" charset="0"/>
              </a:rPr>
              <a:t>	AWS will </a:t>
            </a:r>
            <a:r>
              <a:rPr lang="en-US" b="1" dirty="0">
                <a:solidFill>
                  <a:srgbClr val="FF0000"/>
                </a:solidFill>
                <a:latin typeface="Times New Roman" pitchFamily="18" charset="0"/>
                <a:cs typeface="Times New Roman" pitchFamily="18" charset="0"/>
              </a:rPr>
              <a:t>charge you based on the amount of data is going to be backed up in single snapshot</a:t>
            </a:r>
            <a:r>
              <a:rPr lang="en-US" dirty="0">
                <a:latin typeface="Times New Roman" pitchFamily="18" charset="0"/>
                <a:cs typeface="Times New Roman" pitchFamily="18" charset="0"/>
              </a:rPr>
              <a:t>. Snapshot source volume will not decide the cost will decide by the amount of data is being backed up. For example if size of EBS volume is 100 </a:t>
            </a:r>
            <a:r>
              <a:rPr lang="en-US" dirty="0" err="1">
                <a:latin typeface="Times New Roman" pitchFamily="18" charset="0"/>
                <a:cs typeface="Times New Roman" pitchFamily="18" charset="0"/>
              </a:rPr>
              <a:t>GiB</a:t>
            </a:r>
            <a:r>
              <a:rPr lang="en-US" dirty="0">
                <a:latin typeface="Times New Roman" pitchFamily="18" charset="0"/>
                <a:cs typeface="Times New Roman" pitchFamily="18" charset="0"/>
              </a:rPr>
              <a:t> and the data you have been backed up is 60 </a:t>
            </a:r>
            <a:r>
              <a:rPr lang="en-US" dirty="0" err="1">
                <a:latin typeface="Times New Roman" pitchFamily="18" charset="0"/>
                <a:cs typeface="Times New Roman" pitchFamily="18" charset="0"/>
              </a:rPr>
              <a:t>GiB</a:t>
            </a:r>
            <a:r>
              <a:rPr lang="en-US" dirty="0">
                <a:latin typeface="Times New Roman" pitchFamily="18" charset="0"/>
                <a:cs typeface="Times New Roman" pitchFamily="18" charset="0"/>
              </a:rPr>
              <a:t> using snapshot then </a:t>
            </a:r>
            <a:r>
              <a:rPr lang="en-US" dirty="0" err="1">
                <a:latin typeface="Times New Roman" pitchFamily="18" charset="0"/>
                <a:cs typeface="Times New Roman" pitchFamily="18" charset="0"/>
              </a:rPr>
              <a:t>amazon</a:t>
            </a:r>
            <a:r>
              <a:rPr lang="en-US" dirty="0">
                <a:latin typeface="Times New Roman" pitchFamily="18" charset="0"/>
                <a:cs typeface="Times New Roman" pitchFamily="18" charset="0"/>
              </a:rPr>
              <a:t> will only charges you for the 60 </a:t>
            </a:r>
            <a:r>
              <a:rPr lang="en-US" dirty="0" err="1">
                <a:latin typeface="Times New Roman" pitchFamily="18" charset="0"/>
                <a:cs typeface="Times New Roman" pitchFamily="18" charset="0"/>
              </a:rPr>
              <a:t>GiB</a:t>
            </a:r>
            <a:r>
              <a:rPr lang="en-US" dirty="0">
                <a:latin typeface="Times New Roman" pitchFamily="18" charset="0"/>
                <a:cs typeface="Times New Roman" pitchFamily="18" charset="0"/>
              </a:rPr>
              <a:t> only.</a:t>
            </a:r>
          </a:p>
          <a:p>
            <a:pPr fontAlgn="base"/>
            <a:endParaRPr lang="en-US" dirty="0"/>
          </a:p>
        </p:txBody>
      </p:sp>
      <p:pic>
        <p:nvPicPr>
          <p:cNvPr id="5122" name="Picture 2"/>
          <p:cNvPicPr>
            <a:picLocks noChangeAspect="1" noChangeArrowheads="1"/>
          </p:cNvPicPr>
          <p:nvPr/>
        </p:nvPicPr>
        <p:blipFill>
          <a:blip r:embed="rId2"/>
          <a:srcRect/>
          <a:stretch>
            <a:fillRect/>
          </a:stretch>
        </p:blipFill>
        <p:spPr bwMode="auto">
          <a:xfrm>
            <a:off x="2269650" y="2852936"/>
            <a:ext cx="4027916" cy="3830515"/>
          </a:xfrm>
          <a:prstGeom prst="rect">
            <a:avLst/>
          </a:prstGeom>
          <a:noFill/>
          <a:ln w="9525">
            <a:noFill/>
            <a:miter lim="800000"/>
            <a:headEnd/>
            <a:tailEnd/>
          </a:ln>
          <a:effectLst/>
        </p:spPr>
      </p:pic>
    </p:spTree>
    <p:extLst>
      <p:ext uri="{BB962C8B-B14F-4D97-AF65-F5344CB8AC3E}">
        <p14:creationId xmlns:p14="http://schemas.microsoft.com/office/powerpoint/2010/main" val="37338591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02566" y="127899"/>
            <a:ext cx="6538970" cy="477054"/>
          </a:xfrm>
          <a:prstGeom prst="rect">
            <a:avLst/>
          </a:prstGeom>
        </p:spPr>
        <p:txBody>
          <a:bodyPr wrap="none">
            <a:spAutoFit/>
          </a:bodyPr>
          <a:lstStyle/>
          <a:p>
            <a:r>
              <a:rPr lang="en-US" sz="2500" b="1" dirty="0">
                <a:solidFill>
                  <a:srgbClr val="FF0000"/>
                </a:solidFill>
                <a:latin typeface="Times New Roman" pitchFamily="18" charset="0"/>
                <a:cs typeface="Times New Roman" pitchFamily="18" charset="0"/>
              </a:rPr>
              <a:t>Amazon Simple Storage Services (Amazon S3)</a:t>
            </a:r>
          </a:p>
        </p:txBody>
      </p:sp>
      <p:sp>
        <p:nvSpPr>
          <p:cNvPr id="3" name="Rectangle 2"/>
          <p:cNvSpPr/>
          <p:nvPr/>
        </p:nvSpPr>
        <p:spPr>
          <a:xfrm>
            <a:off x="60614" y="824289"/>
            <a:ext cx="8832273" cy="5740033"/>
          </a:xfrm>
          <a:prstGeom prst="rect">
            <a:avLst/>
          </a:prstGeom>
        </p:spPr>
        <p:txBody>
          <a:bodyPr wrap="square">
            <a:spAutoFit/>
          </a:bodyPr>
          <a:lstStyle/>
          <a:p>
            <a:r>
              <a:rPr lang="en-IN" sz="2500" b="1" dirty="0">
                <a:latin typeface="Times New Roman" pitchFamily="18" charset="0"/>
                <a:cs typeface="Times New Roman" pitchFamily="18" charset="0"/>
              </a:rPr>
              <a:t>Object storage</a:t>
            </a:r>
          </a:p>
          <a:p>
            <a:endParaRPr lang="en-US" sz="2000" dirty="0">
              <a:latin typeface="Times New Roman" pitchFamily="18" charset="0"/>
              <a:cs typeface="Times New Roman" pitchFamily="18" charset="0"/>
            </a:endParaRPr>
          </a:p>
          <a:p>
            <a:pPr marL="342900" indent="198438">
              <a:buFont typeface="Wingdings" panose="05000000000000000000" pitchFamily="2" charset="2"/>
              <a:buChar char="Ø"/>
            </a:pPr>
            <a:r>
              <a:rPr lang="en-US" sz="2000" dirty="0">
                <a:latin typeface="Times New Roman" pitchFamily="18" charset="0"/>
                <a:cs typeface="Times New Roman" pitchFamily="18" charset="0"/>
              </a:rPr>
              <a:t>	</a:t>
            </a:r>
            <a:r>
              <a:rPr lang="en-US" sz="2300" dirty="0">
                <a:latin typeface="Times New Roman" pitchFamily="18" charset="0"/>
                <a:cs typeface="Times New Roman" pitchFamily="18" charset="0"/>
              </a:rPr>
              <a:t>Object storage is a technology that stores and manages data in an </a:t>
            </a:r>
            <a:r>
              <a:rPr lang="en-US" sz="2300" b="1" dirty="0">
                <a:solidFill>
                  <a:srgbClr val="FF0000"/>
                </a:solidFill>
                <a:latin typeface="Times New Roman" pitchFamily="18" charset="0"/>
                <a:cs typeface="Times New Roman" pitchFamily="18" charset="0"/>
              </a:rPr>
              <a:t>unstructured format called objects.</a:t>
            </a:r>
            <a:r>
              <a:rPr lang="en-US" sz="2300" dirty="0">
                <a:latin typeface="Times New Roman" pitchFamily="18" charset="0"/>
                <a:cs typeface="Times New Roman" pitchFamily="18" charset="0"/>
              </a:rPr>
              <a:t> Modern organizations create and analyze large volumes of unstructured data such as </a:t>
            </a:r>
            <a:r>
              <a:rPr lang="en-US" sz="2300" b="1" dirty="0">
                <a:solidFill>
                  <a:srgbClr val="FF0000"/>
                </a:solidFill>
                <a:latin typeface="Times New Roman" pitchFamily="18" charset="0"/>
                <a:cs typeface="Times New Roman" pitchFamily="18" charset="0"/>
              </a:rPr>
              <a:t>photos, videos, email, web pages, sensor data, and audio files.</a:t>
            </a:r>
            <a:r>
              <a:rPr lang="en-US" sz="2300" dirty="0">
                <a:solidFill>
                  <a:srgbClr val="FF0000"/>
                </a:solidFill>
                <a:latin typeface="Times New Roman" pitchFamily="18" charset="0"/>
                <a:cs typeface="Times New Roman" pitchFamily="18" charset="0"/>
              </a:rPr>
              <a:t> </a:t>
            </a:r>
          </a:p>
          <a:p>
            <a:pPr marL="342900" indent="198438">
              <a:buFont typeface="Wingdings" panose="05000000000000000000" pitchFamily="2" charset="2"/>
              <a:buChar char="Ø"/>
            </a:pPr>
            <a:r>
              <a:rPr lang="en-US" sz="2300" dirty="0">
                <a:solidFill>
                  <a:srgbClr val="FF0000"/>
                </a:solidFill>
                <a:latin typeface="Times New Roman" pitchFamily="18" charset="0"/>
                <a:cs typeface="Times New Roman" pitchFamily="18" charset="0"/>
              </a:rPr>
              <a:t>	</a:t>
            </a:r>
            <a:r>
              <a:rPr lang="en-US" sz="2300" dirty="0">
                <a:latin typeface="Times New Roman" pitchFamily="18" charset="0"/>
                <a:cs typeface="Times New Roman" pitchFamily="18" charset="0"/>
              </a:rPr>
              <a:t>Cloud object storage systems distribute this data across multiple physical devices but allow users to access the content efficiently from a single, virtual storage repository. </a:t>
            </a:r>
          </a:p>
          <a:p>
            <a:pPr marL="342900" indent="198438">
              <a:buFont typeface="Wingdings" panose="05000000000000000000" pitchFamily="2" charset="2"/>
              <a:buChar char="Ø"/>
            </a:pPr>
            <a:r>
              <a:rPr lang="en-US" sz="2300" dirty="0">
                <a:latin typeface="Times New Roman" pitchFamily="18" charset="0"/>
                <a:cs typeface="Times New Roman" pitchFamily="18" charset="0"/>
              </a:rPr>
              <a:t>	Object storage delivers </a:t>
            </a:r>
            <a:r>
              <a:rPr lang="en-US" sz="2300" b="1" dirty="0">
                <a:solidFill>
                  <a:srgbClr val="FF0000"/>
                </a:solidFill>
                <a:latin typeface="Times New Roman" pitchFamily="18" charset="0"/>
                <a:cs typeface="Times New Roman" pitchFamily="18" charset="0"/>
              </a:rPr>
              <a:t>unlimited scalability at low per-gigabyte prices</a:t>
            </a:r>
            <a:r>
              <a:rPr lang="en-US" sz="2300" dirty="0">
                <a:latin typeface="Times New Roman" pitchFamily="18" charset="0"/>
                <a:cs typeface="Times New Roman" pitchFamily="18" charset="0"/>
              </a:rPr>
              <a:t>.</a:t>
            </a:r>
          </a:p>
          <a:p>
            <a:pPr marL="342900" indent="198438">
              <a:buFont typeface="Wingdings" panose="05000000000000000000" pitchFamily="2" charset="2"/>
              <a:buChar char="Ø"/>
            </a:pPr>
            <a:r>
              <a:rPr lang="en-US" sz="2300" dirty="0">
                <a:latin typeface="Times New Roman" pitchFamily="18" charset="0"/>
                <a:cs typeface="Times New Roman" pitchFamily="18" charset="0"/>
              </a:rPr>
              <a:t>	 In object storage, objects are kept in a </a:t>
            </a:r>
            <a:r>
              <a:rPr lang="en-US" sz="2300" b="1" dirty="0">
                <a:solidFill>
                  <a:srgbClr val="FF0000"/>
                </a:solidFill>
                <a:latin typeface="Times New Roman" pitchFamily="18" charset="0"/>
                <a:cs typeface="Times New Roman" pitchFamily="18" charset="0"/>
              </a:rPr>
              <a:t>single bucket</a:t>
            </a:r>
            <a:r>
              <a:rPr lang="en-US" sz="2300" dirty="0">
                <a:latin typeface="Times New Roman" pitchFamily="18" charset="0"/>
                <a:cs typeface="Times New Roman" pitchFamily="18" charset="0"/>
              </a:rPr>
              <a:t>. Object storage combines the </a:t>
            </a:r>
            <a:r>
              <a:rPr lang="en-US" sz="2300" b="1" dirty="0">
                <a:solidFill>
                  <a:srgbClr val="FF0000"/>
                </a:solidFill>
                <a:latin typeface="Times New Roman" pitchFamily="18" charset="0"/>
                <a:cs typeface="Times New Roman" pitchFamily="18" charset="0"/>
              </a:rPr>
              <a:t>pieces of data that make up a file, adds all the user-created metadata to that file, and attaches a custom identifier</a:t>
            </a:r>
            <a:r>
              <a:rPr lang="en-US" sz="2300" dirty="0">
                <a:latin typeface="Times New Roman" pitchFamily="18" charset="0"/>
                <a:cs typeface="Times New Roman" pitchFamily="18" charset="0"/>
              </a:rPr>
              <a:t>. This lets you retrieve and analyze any object in the bucket, no matter the file type, based on its function and characteristics.</a:t>
            </a:r>
            <a:endParaRPr lang="en-IN" sz="2300" dirty="0">
              <a:latin typeface="Times New Roman" pitchFamily="18" charset="0"/>
              <a:cs typeface="Times New Roman" pitchFamily="18" charset="0"/>
            </a:endParaRPr>
          </a:p>
        </p:txBody>
      </p:sp>
    </p:spTree>
    <p:extLst>
      <p:ext uri="{BB962C8B-B14F-4D97-AF65-F5344CB8AC3E}">
        <p14:creationId xmlns:p14="http://schemas.microsoft.com/office/powerpoint/2010/main" val="31764781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1560" y="9146"/>
            <a:ext cx="6538970" cy="477054"/>
          </a:xfrm>
          <a:prstGeom prst="rect">
            <a:avLst/>
          </a:prstGeom>
        </p:spPr>
        <p:txBody>
          <a:bodyPr wrap="none">
            <a:spAutoFit/>
          </a:bodyPr>
          <a:lstStyle/>
          <a:p>
            <a:r>
              <a:rPr lang="en-US" sz="2500" b="1" dirty="0">
                <a:solidFill>
                  <a:srgbClr val="FF0000"/>
                </a:solidFill>
                <a:latin typeface="Times New Roman" pitchFamily="18" charset="0"/>
                <a:cs typeface="Times New Roman" pitchFamily="18" charset="0"/>
              </a:rPr>
              <a:t>Amazon Simple Storage Services (Amazon S3)</a:t>
            </a:r>
          </a:p>
        </p:txBody>
      </p:sp>
      <p:sp>
        <p:nvSpPr>
          <p:cNvPr id="3" name="Rectangle 2"/>
          <p:cNvSpPr/>
          <p:nvPr/>
        </p:nvSpPr>
        <p:spPr>
          <a:xfrm>
            <a:off x="92119" y="366426"/>
            <a:ext cx="9019309" cy="3785652"/>
          </a:xfrm>
          <a:prstGeom prst="rect">
            <a:avLst/>
          </a:prstGeom>
        </p:spPr>
        <p:txBody>
          <a:bodyPr wrap="square">
            <a:spAutoFit/>
          </a:bodyPr>
          <a:lstStyle/>
          <a:p>
            <a:pPr marL="342900" indent="17463">
              <a:buFont typeface="Wingdings" pitchFamily="2" charset="2"/>
              <a:buChar char="Ø"/>
            </a:pPr>
            <a:r>
              <a:rPr lang="en-US" sz="2000" dirty="0">
                <a:latin typeface="Times New Roman" pitchFamily="18" charset="0"/>
                <a:cs typeface="Times New Roman" pitchFamily="18" charset="0"/>
              </a:rPr>
              <a:t>	Amazon Simple Storage Service (Amazon S3) is </a:t>
            </a:r>
            <a:r>
              <a:rPr lang="en-US" sz="2000" b="1" dirty="0">
                <a:solidFill>
                  <a:srgbClr val="FF0000"/>
                </a:solidFill>
                <a:latin typeface="Times New Roman" pitchFamily="18" charset="0"/>
                <a:cs typeface="Times New Roman" pitchFamily="18" charset="0"/>
              </a:rPr>
              <a:t>an object storage service </a:t>
            </a:r>
            <a:r>
              <a:rPr lang="en-US" sz="2000" dirty="0">
                <a:latin typeface="Times New Roman" pitchFamily="18" charset="0"/>
                <a:cs typeface="Times New Roman" pitchFamily="18" charset="0"/>
              </a:rPr>
              <a:t>that offers industry-leading </a:t>
            </a:r>
            <a:r>
              <a:rPr lang="en-US" sz="2000" b="1" dirty="0">
                <a:latin typeface="Times New Roman" pitchFamily="18" charset="0"/>
                <a:cs typeface="Times New Roman" pitchFamily="18" charset="0"/>
              </a:rPr>
              <a:t>scalability, data availability, security, and performance</a:t>
            </a:r>
            <a:r>
              <a:rPr lang="en-US" sz="2000" dirty="0">
                <a:latin typeface="Times New Roman" pitchFamily="18" charset="0"/>
                <a:cs typeface="Times New Roman" pitchFamily="18" charset="0"/>
              </a:rPr>
              <a:t>. </a:t>
            </a:r>
          </a:p>
          <a:p>
            <a:pPr marL="342900" indent="17463">
              <a:buFont typeface="Wingdings" pitchFamily="2" charset="2"/>
              <a:buChar char="Ø"/>
            </a:pPr>
            <a:endParaRPr lang="en-US" sz="2000" dirty="0">
              <a:latin typeface="Times New Roman" pitchFamily="18" charset="0"/>
              <a:cs typeface="Times New Roman" pitchFamily="18" charset="0"/>
            </a:endParaRPr>
          </a:p>
          <a:p>
            <a:pPr marL="342900" indent="17463">
              <a:buFont typeface="Wingdings" pitchFamily="2" charset="2"/>
              <a:buChar char="Ø"/>
            </a:pPr>
            <a:r>
              <a:rPr lang="en-US" sz="2000" dirty="0">
                <a:latin typeface="Times New Roman" pitchFamily="18" charset="0"/>
                <a:cs typeface="Times New Roman" pitchFamily="18" charset="0"/>
              </a:rPr>
              <a:t>	Customers of all sizes and industries can use Amazon S3 to store and protect any amount of data for a range of use cases, such as </a:t>
            </a:r>
            <a:r>
              <a:rPr lang="en-US" sz="2000" b="1" dirty="0">
                <a:latin typeface="Times New Roman" pitchFamily="18" charset="0"/>
                <a:cs typeface="Times New Roman" pitchFamily="18" charset="0"/>
              </a:rPr>
              <a:t>data lakes, websites, mobile applications, backup and restore, archive, enterprise applications, </a:t>
            </a:r>
            <a:r>
              <a:rPr lang="en-US" sz="2000" b="1" dirty="0" err="1">
                <a:latin typeface="Times New Roman" pitchFamily="18" charset="0"/>
                <a:cs typeface="Times New Roman" pitchFamily="18" charset="0"/>
              </a:rPr>
              <a:t>IoT</a:t>
            </a:r>
            <a:r>
              <a:rPr lang="en-US" sz="2000" b="1" dirty="0">
                <a:latin typeface="Times New Roman" pitchFamily="18" charset="0"/>
                <a:cs typeface="Times New Roman" pitchFamily="18" charset="0"/>
              </a:rPr>
              <a:t> devices, and big data analytics</a:t>
            </a:r>
            <a:r>
              <a:rPr lang="en-US" sz="2000" dirty="0">
                <a:latin typeface="Times New Roman" pitchFamily="18" charset="0"/>
                <a:cs typeface="Times New Roman" pitchFamily="18" charset="0"/>
              </a:rPr>
              <a:t>. </a:t>
            </a:r>
          </a:p>
          <a:p>
            <a:pPr marL="342900" indent="17463">
              <a:buFont typeface="Wingdings" pitchFamily="2" charset="2"/>
              <a:buChar char="Ø"/>
            </a:pPr>
            <a:endParaRPr lang="en-US" sz="2000" dirty="0">
              <a:latin typeface="Times New Roman" pitchFamily="18" charset="0"/>
              <a:cs typeface="Times New Roman" pitchFamily="18" charset="0"/>
            </a:endParaRPr>
          </a:p>
          <a:p>
            <a:pPr marL="342900" indent="17463">
              <a:buFont typeface="Wingdings" pitchFamily="2" charset="2"/>
              <a:buChar char="Ø"/>
            </a:pPr>
            <a:r>
              <a:rPr lang="en-US" sz="2000" dirty="0">
                <a:latin typeface="Times New Roman" pitchFamily="18" charset="0"/>
                <a:cs typeface="Times New Roman" pitchFamily="18" charset="0"/>
              </a:rPr>
              <a:t>	Amazon S3 provides </a:t>
            </a:r>
            <a:r>
              <a:rPr lang="en-US" sz="2000" b="1" dirty="0">
                <a:latin typeface="Times New Roman" pitchFamily="18" charset="0"/>
                <a:cs typeface="Times New Roman" pitchFamily="18" charset="0"/>
              </a:rPr>
              <a:t>management features </a:t>
            </a:r>
            <a:r>
              <a:rPr lang="en-US" sz="2000" dirty="0">
                <a:latin typeface="Times New Roman" pitchFamily="18" charset="0"/>
                <a:cs typeface="Times New Roman" pitchFamily="18" charset="0"/>
              </a:rPr>
              <a:t>so that you can optimize, organize, and configure access to your data to meet your specific business, organizational, and compliance requirements. </a:t>
            </a:r>
            <a:endParaRPr lang="en-IN" sz="2000" dirty="0">
              <a:latin typeface="Times New Roman" pitchFamily="18" charset="0"/>
              <a:cs typeface="Times New Roman" pitchFamily="18" charset="0"/>
            </a:endParaRPr>
          </a:p>
        </p:txBody>
      </p:sp>
      <p:sp>
        <p:nvSpPr>
          <p:cNvPr id="4" name="Rectangle 3"/>
          <p:cNvSpPr/>
          <p:nvPr/>
        </p:nvSpPr>
        <p:spPr>
          <a:xfrm>
            <a:off x="413415" y="4118789"/>
            <a:ext cx="8376716" cy="2739211"/>
          </a:xfrm>
          <a:prstGeom prst="rect">
            <a:avLst/>
          </a:prstGeom>
        </p:spPr>
        <p:txBody>
          <a:bodyPr wrap="square">
            <a:spAutoFit/>
          </a:bodyPr>
          <a:lstStyle/>
          <a:p>
            <a:r>
              <a:rPr lang="en-US" sz="2000" b="1" dirty="0">
                <a:latin typeface="Times New Roman" pitchFamily="18" charset="0"/>
                <a:cs typeface="Times New Roman" pitchFamily="18" charset="0"/>
              </a:rPr>
              <a:t>Amazon S3 Core Components — Buckets and Objects</a:t>
            </a:r>
          </a:p>
          <a:p>
            <a:endParaRPr lang="en-US" sz="2000" b="1" dirty="0">
              <a:latin typeface="Times New Roman" pitchFamily="18" charset="0"/>
              <a:cs typeface="Times New Roman" pitchFamily="18" charset="0"/>
            </a:endParaRPr>
          </a:p>
          <a:p>
            <a:r>
              <a:rPr lang="en-US" sz="2000" dirty="0">
                <a:latin typeface="Times New Roman" pitchFamily="18" charset="0"/>
                <a:cs typeface="Times New Roman" pitchFamily="18" charset="0"/>
              </a:rPr>
              <a:t>For Organizing, storing and retrieving data in Amazon S3 focuses on two key components:</a:t>
            </a:r>
          </a:p>
          <a:p>
            <a:pPr lvl="7">
              <a:lnSpc>
                <a:spcPct val="150000"/>
              </a:lnSpc>
            </a:pPr>
            <a:r>
              <a:rPr lang="en-US" sz="2400" b="1" dirty="0">
                <a:solidFill>
                  <a:srgbClr val="FF0000"/>
                </a:solidFill>
                <a:latin typeface="Times New Roman" pitchFamily="18" charset="0"/>
                <a:cs typeface="Times New Roman" pitchFamily="18" charset="0"/>
              </a:rPr>
              <a:t>Buckets and</a:t>
            </a:r>
          </a:p>
          <a:p>
            <a:pPr lvl="7">
              <a:lnSpc>
                <a:spcPct val="150000"/>
              </a:lnSpc>
            </a:pPr>
            <a:r>
              <a:rPr lang="en-US" sz="2400" b="1" dirty="0">
                <a:solidFill>
                  <a:srgbClr val="FF0000"/>
                </a:solidFill>
                <a:latin typeface="Times New Roman" pitchFamily="18" charset="0"/>
                <a:cs typeface="Times New Roman" pitchFamily="18" charset="0"/>
              </a:rPr>
              <a:t>Objects</a:t>
            </a:r>
          </a:p>
          <a:p>
            <a:pPr lvl="2"/>
            <a:r>
              <a:rPr lang="en-US" sz="2000" dirty="0">
                <a:latin typeface="Times New Roman" pitchFamily="18" charset="0"/>
                <a:cs typeface="Times New Roman" pitchFamily="18" charset="0"/>
              </a:rPr>
              <a:t>that work together to create the storage system.</a:t>
            </a:r>
          </a:p>
        </p:txBody>
      </p:sp>
    </p:spTree>
    <p:extLst>
      <p:ext uri="{BB962C8B-B14F-4D97-AF65-F5344CB8AC3E}">
        <p14:creationId xmlns:p14="http://schemas.microsoft.com/office/powerpoint/2010/main" val="1245376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4690" y="359089"/>
            <a:ext cx="8863447" cy="6586418"/>
          </a:xfrm>
          <a:prstGeom prst="rect">
            <a:avLst/>
          </a:prstGeom>
        </p:spPr>
        <p:txBody>
          <a:bodyPr wrap="square">
            <a:spAutoFit/>
          </a:bodyPr>
          <a:lstStyle/>
          <a:p>
            <a:r>
              <a:rPr lang="en-US" sz="2400" b="1" dirty="0">
                <a:latin typeface="Times New Roman" pitchFamily="18" charset="0"/>
                <a:cs typeface="Times New Roman" pitchFamily="18" charset="0"/>
              </a:rPr>
              <a:t>Buckets</a:t>
            </a:r>
          </a:p>
          <a:p>
            <a:r>
              <a:rPr lang="en-US" sz="2000" dirty="0">
                <a:latin typeface="Times New Roman" pitchFamily="18" charset="0"/>
                <a:cs typeface="Times New Roman" pitchFamily="18" charset="0"/>
              </a:rPr>
              <a:t>	 </a:t>
            </a:r>
            <a:r>
              <a:rPr lang="en-US" sz="2200" dirty="0">
                <a:latin typeface="Times New Roman" pitchFamily="18" charset="0"/>
                <a:cs typeface="Times New Roman" pitchFamily="18" charset="0"/>
              </a:rPr>
              <a:t>A bucket is a </a:t>
            </a:r>
            <a:r>
              <a:rPr lang="en-US" sz="2200" b="1" dirty="0">
                <a:solidFill>
                  <a:srgbClr val="FF0000"/>
                </a:solidFill>
                <a:latin typeface="Times New Roman" pitchFamily="18" charset="0"/>
                <a:cs typeface="Times New Roman" pitchFamily="18" charset="0"/>
              </a:rPr>
              <a:t>container for objects</a:t>
            </a:r>
            <a:r>
              <a:rPr lang="en-US" sz="2200" dirty="0">
                <a:latin typeface="Times New Roman" pitchFamily="18" charset="0"/>
                <a:cs typeface="Times New Roman" pitchFamily="18" charset="0"/>
              </a:rPr>
              <a:t>. Objects are saved in the buckets in Amazon S3. In order to store your data in Amazon S3, you first </a:t>
            </a:r>
            <a:r>
              <a:rPr lang="en-US" sz="2200" b="1" dirty="0">
                <a:solidFill>
                  <a:srgbClr val="FF0000"/>
                </a:solidFill>
                <a:latin typeface="Times New Roman" pitchFamily="18" charset="0"/>
                <a:cs typeface="Times New Roman" pitchFamily="18" charset="0"/>
              </a:rPr>
              <a:t>create a bucket and specify a bucket name and AWS Region</a:t>
            </a:r>
            <a:r>
              <a:rPr lang="en-US" sz="2200" dirty="0">
                <a:latin typeface="Times New Roman" pitchFamily="18" charset="0"/>
                <a:cs typeface="Times New Roman" pitchFamily="18" charset="0"/>
              </a:rPr>
              <a:t>. Then, you upload your data to that bucket as objects in Amazon S3.</a:t>
            </a:r>
          </a:p>
          <a:p>
            <a:r>
              <a:rPr lang="en-US" sz="2200" dirty="0">
                <a:latin typeface="Times New Roman" pitchFamily="18" charset="0"/>
                <a:cs typeface="Times New Roman" pitchFamily="18" charset="0"/>
              </a:rPr>
              <a:t>	It’s also important to know that Amazon S3 buckets are globally unique. No other AWS account in the same region can have the same bucket names as yours unless you first delete your own buckets.</a:t>
            </a:r>
          </a:p>
          <a:p>
            <a:r>
              <a:rPr lang="en-US" sz="2400" b="1" dirty="0">
                <a:latin typeface="Times New Roman" pitchFamily="18" charset="0"/>
                <a:cs typeface="Times New Roman" pitchFamily="18" charset="0"/>
              </a:rPr>
              <a:t>Objects</a:t>
            </a:r>
          </a:p>
          <a:p>
            <a:r>
              <a:rPr lang="en-US" sz="2000" dirty="0">
                <a:latin typeface="Times New Roman" pitchFamily="18" charset="0"/>
                <a:cs typeface="Times New Roman" pitchFamily="18" charset="0"/>
              </a:rPr>
              <a:t>	</a:t>
            </a:r>
            <a:r>
              <a:rPr lang="en-US" sz="2200" dirty="0">
                <a:latin typeface="Times New Roman" pitchFamily="18" charset="0"/>
                <a:cs typeface="Times New Roman" pitchFamily="18" charset="0"/>
              </a:rPr>
              <a:t>Objects are the fundamental entities stored in Amazon S3. Amazon S3 is an object storage service that stores data as objects within buckets. Objects are </a:t>
            </a:r>
            <a:r>
              <a:rPr lang="en-US" sz="2200" b="1" dirty="0">
                <a:solidFill>
                  <a:srgbClr val="FF0000"/>
                </a:solidFill>
                <a:latin typeface="Times New Roman" pitchFamily="18" charset="0"/>
                <a:cs typeface="Times New Roman" pitchFamily="18" charset="0"/>
              </a:rPr>
              <a:t>data files, including documents, photos, videos and any metadata that describes the file</a:t>
            </a:r>
            <a:r>
              <a:rPr lang="en-US" sz="2200" dirty="0">
                <a:latin typeface="Times New Roman" pitchFamily="18" charset="0"/>
                <a:cs typeface="Times New Roman" pitchFamily="18" charset="0"/>
              </a:rPr>
              <a:t>. Each </a:t>
            </a:r>
            <a:r>
              <a:rPr lang="en-US" sz="2200" b="1" dirty="0">
                <a:solidFill>
                  <a:srgbClr val="FF0000"/>
                </a:solidFill>
                <a:latin typeface="Times New Roman" pitchFamily="18" charset="0"/>
                <a:cs typeface="Times New Roman" pitchFamily="18" charset="0"/>
              </a:rPr>
              <a:t>object has a key </a:t>
            </a:r>
            <a:r>
              <a:rPr lang="en-US" sz="2200" dirty="0">
                <a:latin typeface="Times New Roman" pitchFamily="18" charset="0"/>
                <a:cs typeface="Times New Roman" pitchFamily="18" charset="0"/>
              </a:rPr>
              <a:t>(or key name), which is the unique identifier for the object within the bucket.</a:t>
            </a:r>
          </a:p>
          <a:p>
            <a:r>
              <a:rPr lang="en-US" sz="2200" dirty="0">
                <a:latin typeface="Times New Roman" pitchFamily="18" charset="0"/>
                <a:cs typeface="Times New Roman" pitchFamily="18" charset="0"/>
              </a:rPr>
              <a:t>	Objects consist of </a:t>
            </a:r>
            <a:r>
              <a:rPr lang="en-US" sz="2200" b="1" dirty="0">
                <a:solidFill>
                  <a:srgbClr val="FF0000"/>
                </a:solidFill>
                <a:latin typeface="Times New Roman" pitchFamily="18" charset="0"/>
                <a:cs typeface="Times New Roman" pitchFamily="18" charset="0"/>
              </a:rPr>
              <a:t>object data and metadata</a:t>
            </a:r>
            <a:r>
              <a:rPr lang="en-US" sz="2200" dirty="0">
                <a:latin typeface="Times New Roman" pitchFamily="18" charset="0"/>
                <a:cs typeface="Times New Roman" pitchFamily="18" charset="0"/>
              </a:rPr>
              <a:t>. The metadata is a set of name-value pairs that describe the object. These pairs include some default metadata, such as the date last modified, and standard HTTP metadata, such as Content-Type. We can also specify custom metadata at the time that the object is stored.</a:t>
            </a:r>
          </a:p>
        </p:txBody>
      </p:sp>
      <p:sp>
        <p:nvSpPr>
          <p:cNvPr id="3" name="Rectangle 2"/>
          <p:cNvSpPr/>
          <p:nvPr/>
        </p:nvSpPr>
        <p:spPr>
          <a:xfrm>
            <a:off x="1475656" y="127899"/>
            <a:ext cx="6538970" cy="477054"/>
          </a:xfrm>
          <a:prstGeom prst="rect">
            <a:avLst/>
          </a:prstGeom>
        </p:spPr>
        <p:txBody>
          <a:bodyPr wrap="none">
            <a:spAutoFit/>
          </a:bodyPr>
          <a:lstStyle/>
          <a:p>
            <a:r>
              <a:rPr lang="en-US" sz="2500" b="1" dirty="0">
                <a:solidFill>
                  <a:srgbClr val="FF0000"/>
                </a:solidFill>
                <a:latin typeface="Times New Roman" pitchFamily="18" charset="0"/>
                <a:cs typeface="Times New Roman" pitchFamily="18" charset="0"/>
              </a:rPr>
              <a:t>Amazon Simple Storage Services (Amazon S3)</a:t>
            </a:r>
          </a:p>
        </p:txBody>
      </p:sp>
    </p:spTree>
    <p:extLst>
      <p:ext uri="{BB962C8B-B14F-4D97-AF65-F5344CB8AC3E}">
        <p14:creationId xmlns:p14="http://schemas.microsoft.com/office/powerpoint/2010/main" val="33286871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6011" y="1166284"/>
            <a:ext cx="5309971" cy="316326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76451" y="571449"/>
            <a:ext cx="3445046" cy="477054"/>
          </a:xfrm>
          <a:prstGeom prst="rect">
            <a:avLst/>
          </a:prstGeom>
        </p:spPr>
        <p:txBody>
          <a:bodyPr wrap="none">
            <a:spAutoFit/>
          </a:bodyPr>
          <a:lstStyle/>
          <a:p>
            <a:r>
              <a:rPr lang="en-IN" sz="2500" b="1" dirty="0">
                <a:latin typeface="Times New Roman" pitchFamily="18" charset="0"/>
                <a:cs typeface="Times New Roman" pitchFamily="18" charset="0"/>
              </a:rPr>
              <a:t>Working of  Amazon S3</a:t>
            </a:r>
          </a:p>
        </p:txBody>
      </p:sp>
      <p:sp>
        <p:nvSpPr>
          <p:cNvPr id="3" name="Rectangle 2"/>
          <p:cNvSpPr/>
          <p:nvPr/>
        </p:nvSpPr>
        <p:spPr>
          <a:xfrm>
            <a:off x="276452" y="4565111"/>
            <a:ext cx="8628557" cy="2123658"/>
          </a:xfrm>
          <a:prstGeom prst="rect">
            <a:avLst/>
          </a:prstGeom>
        </p:spPr>
        <p:txBody>
          <a:bodyPr wrap="square">
            <a:spAutoFit/>
          </a:bodyPr>
          <a:lstStyle/>
          <a:p>
            <a:r>
              <a:rPr lang="en-US" sz="2200" dirty="0">
                <a:latin typeface="Times New Roman" pitchFamily="18" charset="0"/>
                <a:cs typeface="Times New Roman" pitchFamily="18" charset="0"/>
              </a:rPr>
              <a:t>	When we create a bucket, we should give a bucket name and choose the AWS Region where the bucket will reside. After we create a bucket, we cannot change the name of the bucket or its Region. It’s best practice to select a region that’s geographically closest to you.</a:t>
            </a:r>
          </a:p>
          <a:p>
            <a:r>
              <a:rPr lang="en-US" sz="2200" dirty="0">
                <a:latin typeface="Times New Roman" pitchFamily="18" charset="0"/>
                <a:cs typeface="Times New Roman" pitchFamily="18" charset="0"/>
              </a:rPr>
              <a:t> 	Objects that reside in a bucket within a specific region remain in that region unless you transfer the files somewhere else.</a:t>
            </a:r>
          </a:p>
        </p:txBody>
      </p:sp>
      <p:sp>
        <p:nvSpPr>
          <p:cNvPr id="5" name="Rectangle 4"/>
          <p:cNvSpPr/>
          <p:nvPr/>
        </p:nvSpPr>
        <p:spPr>
          <a:xfrm>
            <a:off x="2502566" y="127899"/>
            <a:ext cx="6538970" cy="477054"/>
          </a:xfrm>
          <a:prstGeom prst="rect">
            <a:avLst/>
          </a:prstGeom>
        </p:spPr>
        <p:txBody>
          <a:bodyPr wrap="none">
            <a:spAutoFit/>
          </a:bodyPr>
          <a:lstStyle/>
          <a:p>
            <a:r>
              <a:rPr lang="en-US" sz="2500" b="1" dirty="0">
                <a:solidFill>
                  <a:srgbClr val="FF0000"/>
                </a:solidFill>
                <a:latin typeface="Times New Roman" pitchFamily="18" charset="0"/>
                <a:cs typeface="Times New Roman" pitchFamily="18" charset="0"/>
              </a:rPr>
              <a:t>Amazon Simple Storage Services (Amazon S3)</a:t>
            </a:r>
          </a:p>
        </p:txBody>
      </p:sp>
    </p:spTree>
    <p:extLst>
      <p:ext uri="{BB962C8B-B14F-4D97-AF65-F5344CB8AC3E}">
        <p14:creationId xmlns:p14="http://schemas.microsoft.com/office/powerpoint/2010/main" val="20800305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263" y="492942"/>
            <a:ext cx="8827310" cy="6740307"/>
          </a:xfrm>
          <a:prstGeom prst="rect">
            <a:avLst/>
          </a:prstGeom>
        </p:spPr>
        <p:txBody>
          <a:bodyPr wrap="square">
            <a:spAutoFit/>
          </a:bodyPr>
          <a:lstStyle/>
          <a:p>
            <a:r>
              <a:rPr lang="en-US" dirty="0">
                <a:latin typeface="Times New Roman" pitchFamily="18" charset="0"/>
                <a:cs typeface="Times New Roman" pitchFamily="18" charset="0"/>
              </a:rPr>
              <a:t>	In </a:t>
            </a:r>
            <a:r>
              <a:rPr lang="en-US" b="1" dirty="0">
                <a:latin typeface="Times New Roman" pitchFamily="18" charset="0"/>
                <a:cs typeface="Times New Roman" pitchFamily="18" charset="0"/>
              </a:rPr>
              <a:t>AWS S3, "durability</a:t>
            </a:r>
            <a:r>
              <a:rPr lang="en-US" dirty="0">
                <a:latin typeface="Times New Roman" pitchFamily="18" charset="0"/>
                <a:cs typeface="Times New Roman" pitchFamily="18" charset="0"/>
              </a:rPr>
              <a:t>" refers to the </a:t>
            </a:r>
            <a:r>
              <a:rPr lang="en-US" b="1" dirty="0">
                <a:latin typeface="Times New Roman" pitchFamily="18" charset="0"/>
                <a:cs typeface="Times New Roman" pitchFamily="18" charset="0"/>
              </a:rPr>
              <a:t>high level of data reliability and resilience</a:t>
            </a:r>
            <a:r>
              <a:rPr lang="en-US" dirty="0">
                <a:latin typeface="Times New Roman" pitchFamily="18" charset="0"/>
                <a:cs typeface="Times New Roman" pitchFamily="18" charset="0"/>
              </a:rPr>
              <a:t>, meaning that the service is designed to store your data with an </a:t>
            </a:r>
            <a:r>
              <a:rPr lang="en-US" b="1" dirty="0">
                <a:solidFill>
                  <a:srgbClr val="FF0000"/>
                </a:solidFill>
                <a:latin typeface="Times New Roman" pitchFamily="18" charset="0"/>
                <a:cs typeface="Times New Roman" pitchFamily="18" charset="0"/>
              </a:rPr>
              <a:t>extremely low chance of loss</a:t>
            </a:r>
            <a:r>
              <a:rPr lang="en-US" dirty="0">
                <a:latin typeface="Times New Roman" pitchFamily="18" charset="0"/>
                <a:cs typeface="Times New Roman" pitchFamily="18" charset="0"/>
              </a:rPr>
              <a:t>, typically </a:t>
            </a:r>
            <a:r>
              <a:rPr lang="en-US" b="1" dirty="0">
                <a:solidFill>
                  <a:srgbClr val="FF0000"/>
                </a:solidFill>
                <a:latin typeface="Times New Roman" pitchFamily="18" charset="0"/>
                <a:cs typeface="Times New Roman" pitchFamily="18" charset="0"/>
              </a:rPr>
              <a:t>advertised as 99.999999999% (11 nines) data durability</a:t>
            </a:r>
            <a:r>
              <a:rPr lang="en-US" dirty="0">
                <a:latin typeface="Times New Roman" pitchFamily="18" charset="0"/>
                <a:cs typeface="Times New Roman" pitchFamily="18" charset="0"/>
              </a:rPr>
              <a:t>, ensuring your data remains accessible even in case of hardware failures or regional outages due to its redundant storage across multiple Availability Zones (AZs). </a:t>
            </a:r>
            <a:r>
              <a:rPr lang="en-US" b="1" dirty="0"/>
              <a:t> </a:t>
            </a:r>
          </a:p>
          <a:p>
            <a:r>
              <a:rPr lang="en-US" b="1" dirty="0">
                <a:solidFill>
                  <a:srgbClr val="FF0000"/>
                </a:solidFill>
                <a:latin typeface="Times New Roman" pitchFamily="18" charset="0"/>
                <a:cs typeface="Times New Roman" pitchFamily="18" charset="0"/>
              </a:rPr>
              <a:t>How Durability is Achieved</a:t>
            </a:r>
            <a:r>
              <a:rPr lang="en-US" dirty="0">
                <a:solidFill>
                  <a:srgbClr val="FF0000"/>
                </a:solidFill>
                <a:latin typeface="Times New Roman" pitchFamily="18" charset="0"/>
                <a:cs typeface="Times New Roman" pitchFamily="18" charset="0"/>
              </a:rPr>
              <a:t>:</a:t>
            </a:r>
          </a:p>
          <a:p>
            <a:endParaRPr lang="en-US" dirty="0">
              <a:solidFill>
                <a:srgbClr val="FF0000"/>
              </a:solidFill>
              <a:latin typeface="Times New Roman" pitchFamily="18" charset="0"/>
              <a:cs typeface="Times New Roman" pitchFamily="18" charset="0"/>
            </a:endParaRPr>
          </a:p>
          <a:p>
            <a:r>
              <a:rPr lang="en-US" b="1" dirty="0">
                <a:latin typeface="Times New Roman" pitchFamily="18" charset="0"/>
                <a:cs typeface="Times New Roman" pitchFamily="18" charset="0"/>
              </a:rPr>
              <a:t>1) Multiple Copies Across Availability Zones</a:t>
            </a:r>
            <a:r>
              <a:rPr lang="en-US" dirty="0">
                <a:latin typeface="Times New Roman" pitchFamily="18" charset="0"/>
                <a:cs typeface="Times New Roman" pitchFamily="18" charset="0"/>
              </a:rPr>
              <a:t>: S3 automatically replicates your data across multiple </a:t>
            </a:r>
            <a:r>
              <a:rPr lang="en-US" b="1" dirty="0">
                <a:latin typeface="Times New Roman" pitchFamily="18" charset="0"/>
                <a:cs typeface="Times New Roman" pitchFamily="18" charset="0"/>
              </a:rPr>
              <a:t>Availability Zones (AZs)</a:t>
            </a:r>
            <a:r>
              <a:rPr lang="en-US" dirty="0">
                <a:latin typeface="Times New Roman" pitchFamily="18" charset="0"/>
                <a:cs typeface="Times New Roman" pitchFamily="18" charset="0"/>
              </a:rPr>
              <a:t> within a region. Each AZ is a distinct data center with its own power, networking, and cooling, designed to be independent of failures in other AZs.</a:t>
            </a:r>
          </a:p>
          <a:p>
            <a:pPr marL="742950" lvl="1" indent="-285750">
              <a:buFont typeface="Arial"/>
              <a:buChar char="•"/>
            </a:pPr>
            <a:r>
              <a:rPr lang="en-US" dirty="0">
                <a:latin typeface="Times New Roman" pitchFamily="18" charset="0"/>
                <a:cs typeface="Times New Roman" pitchFamily="18" charset="0"/>
              </a:rPr>
              <a:t>S3 stores </a:t>
            </a:r>
            <a:r>
              <a:rPr lang="en-US" b="1" dirty="0">
                <a:latin typeface="Times New Roman" pitchFamily="18" charset="0"/>
                <a:cs typeface="Times New Roman" pitchFamily="18" charset="0"/>
              </a:rPr>
              <a:t>multiple copies</a:t>
            </a:r>
            <a:r>
              <a:rPr lang="en-US" dirty="0">
                <a:latin typeface="Times New Roman" pitchFamily="18" charset="0"/>
                <a:cs typeface="Times New Roman" pitchFamily="18" charset="0"/>
              </a:rPr>
              <a:t> of your data across at least </a:t>
            </a:r>
            <a:r>
              <a:rPr lang="en-US" b="1" dirty="0">
                <a:latin typeface="Times New Roman" pitchFamily="18" charset="0"/>
                <a:cs typeface="Times New Roman" pitchFamily="18" charset="0"/>
              </a:rPr>
              <a:t>three geographically separated Availability Zones</a:t>
            </a:r>
            <a:r>
              <a:rPr lang="en-US" dirty="0">
                <a:latin typeface="Times New Roman" pitchFamily="18" charset="0"/>
                <a:cs typeface="Times New Roman" pitchFamily="18" charset="0"/>
              </a:rPr>
              <a:t> within the same region. If one AZ experiences failure, the data remains available from other AZs, ensuring continuity.</a:t>
            </a:r>
          </a:p>
          <a:p>
            <a:pPr marL="742950" lvl="1" indent="-285750">
              <a:buFont typeface="Arial"/>
              <a:buChar char="•"/>
            </a:pPr>
            <a:endParaRPr lang="en-US" dirty="0">
              <a:latin typeface="Times New Roman" pitchFamily="18" charset="0"/>
              <a:cs typeface="Times New Roman" pitchFamily="18" charset="0"/>
            </a:endParaRPr>
          </a:p>
          <a:p>
            <a:r>
              <a:rPr lang="en-US" b="1" dirty="0">
                <a:latin typeface="Times New Roman" pitchFamily="18" charset="0"/>
                <a:cs typeface="Times New Roman" pitchFamily="18" charset="0"/>
              </a:rPr>
              <a:t>2) Automatic Data Integrity Checks</a:t>
            </a:r>
            <a:r>
              <a:rPr lang="en-US" dirty="0">
                <a:latin typeface="Times New Roman" pitchFamily="18" charset="0"/>
                <a:cs typeface="Times New Roman" pitchFamily="18" charset="0"/>
              </a:rPr>
              <a:t>: S3 continuously performs </a:t>
            </a:r>
            <a:r>
              <a:rPr lang="en-US" b="1" dirty="0">
                <a:latin typeface="Times New Roman" pitchFamily="18" charset="0"/>
                <a:cs typeface="Times New Roman" pitchFamily="18" charset="0"/>
              </a:rPr>
              <a:t>integrity checks</a:t>
            </a:r>
            <a:r>
              <a:rPr lang="en-US" dirty="0">
                <a:latin typeface="Times New Roman" pitchFamily="18" charset="0"/>
                <a:cs typeface="Times New Roman" pitchFamily="18" charset="0"/>
              </a:rPr>
              <a:t> on the data stored in its service, detecting any issues that might occur due to hardware failure, bit rot, or other potential data corruption. S3 automatically repairs any detected issues using the redundant copies stored in different AZs.</a:t>
            </a:r>
          </a:p>
          <a:p>
            <a:endParaRPr lang="en-US" dirty="0">
              <a:latin typeface="Times New Roman" pitchFamily="18" charset="0"/>
              <a:cs typeface="Times New Roman" pitchFamily="18" charset="0"/>
            </a:endParaRPr>
          </a:p>
          <a:p>
            <a:r>
              <a:rPr lang="en-US" b="1" dirty="0">
                <a:latin typeface="Times New Roman" pitchFamily="18" charset="0"/>
                <a:cs typeface="Times New Roman" pitchFamily="18" charset="0"/>
              </a:rPr>
              <a:t>3) Self-Healing System</a:t>
            </a:r>
            <a:r>
              <a:rPr lang="en-US" dirty="0">
                <a:latin typeface="Times New Roman" pitchFamily="18" charset="0"/>
                <a:cs typeface="Times New Roman" pitchFamily="18" charset="0"/>
              </a:rPr>
              <a:t>: If an issue is detected in the data, S3 automatically repairs the data by retrieving the correct version from a healthy copy. This is part of its design to ensure the data remains consistent and intact.</a:t>
            </a:r>
          </a:p>
          <a:p>
            <a:endParaRPr lang="en-US" dirty="0">
              <a:latin typeface="Times New Roman" pitchFamily="18" charset="0"/>
              <a:cs typeface="Times New Roman" pitchFamily="18" charset="0"/>
            </a:endParaRPr>
          </a:p>
          <a:p>
            <a:endParaRPr lang="en-IN" dirty="0">
              <a:latin typeface="Times New Roman" pitchFamily="18" charset="0"/>
              <a:cs typeface="Times New Roman" pitchFamily="18" charset="0"/>
            </a:endParaRPr>
          </a:p>
        </p:txBody>
      </p:sp>
      <p:sp>
        <p:nvSpPr>
          <p:cNvPr id="5" name="Rectangle 4"/>
          <p:cNvSpPr/>
          <p:nvPr/>
        </p:nvSpPr>
        <p:spPr>
          <a:xfrm>
            <a:off x="2051720" y="-69175"/>
            <a:ext cx="5375189" cy="553998"/>
          </a:xfrm>
          <a:prstGeom prst="rect">
            <a:avLst/>
          </a:prstGeom>
        </p:spPr>
        <p:txBody>
          <a:bodyPr wrap="none">
            <a:spAutoFit/>
          </a:bodyPr>
          <a:lstStyle/>
          <a:p>
            <a:r>
              <a:rPr lang="en-US" sz="3000" b="1" dirty="0">
                <a:solidFill>
                  <a:srgbClr val="FF0000"/>
                </a:solidFill>
                <a:latin typeface="Times New Roman" pitchFamily="18" charset="0"/>
                <a:cs typeface="Times New Roman" pitchFamily="18" charset="0"/>
              </a:rPr>
              <a:t>S3 Durability and Redundancy </a:t>
            </a:r>
            <a:endParaRPr lang="en-IN" sz="3000" b="1"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36801923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64817" y="-23751"/>
            <a:ext cx="5375189" cy="553998"/>
          </a:xfrm>
          <a:prstGeom prst="rect">
            <a:avLst/>
          </a:prstGeom>
        </p:spPr>
        <p:txBody>
          <a:bodyPr wrap="none">
            <a:spAutoFit/>
          </a:bodyPr>
          <a:lstStyle/>
          <a:p>
            <a:r>
              <a:rPr lang="en-US" sz="3000" b="1" dirty="0">
                <a:solidFill>
                  <a:srgbClr val="FF0000"/>
                </a:solidFill>
                <a:latin typeface="Times New Roman" pitchFamily="18" charset="0"/>
                <a:cs typeface="Times New Roman" pitchFamily="18" charset="0"/>
              </a:rPr>
              <a:t>S3 Durability and Redundancy </a:t>
            </a:r>
            <a:endParaRPr lang="en-IN" sz="3000" b="1" dirty="0">
              <a:solidFill>
                <a:srgbClr val="FF0000"/>
              </a:solidFill>
              <a:latin typeface="Times New Roman" pitchFamily="18" charset="0"/>
              <a:cs typeface="Times New Roman" pitchFamily="18" charset="0"/>
            </a:endParaRPr>
          </a:p>
        </p:txBody>
      </p:sp>
      <p:sp>
        <p:nvSpPr>
          <p:cNvPr id="4" name="Rectangle 3"/>
          <p:cNvSpPr/>
          <p:nvPr/>
        </p:nvSpPr>
        <p:spPr>
          <a:xfrm>
            <a:off x="160825" y="534137"/>
            <a:ext cx="8983175" cy="6771084"/>
          </a:xfrm>
          <a:prstGeom prst="rect">
            <a:avLst/>
          </a:prstGeom>
        </p:spPr>
        <p:txBody>
          <a:bodyPr wrap="square">
            <a:spAutoFit/>
          </a:bodyPr>
          <a:lstStyle/>
          <a:p>
            <a:r>
              <a:rPr lang="en-US" sz="2000" b="1" dirty="0">
                <a:latin typeface="Times New Roman" pitchFamily="18" charset="0"/>
                <a:cs typeface="Times New Roman" pitchFamily="18" charset="0"/>
              </a:rPr>
              <a:t>	</a:t>
            </a:r>
            <a:r>
              <a:rPr lang="en-US" b="1" dirty="0">
                <a:latin typeface="Times New Roman" pitchFamily="18" charset="0"/>
                <a:cs typeface="Times New Roman" pitchFamily="18" charset="0"/>
              </a:rPr>
              <a:t>Redundancy</a:t>
            </a:r>
            <a:r>
              <a:rPr lang="en-US" dirty="0">
                <a:latin typeface="Times New Roman" pitchFamily="18" charset="0"/>
                <a:cs typeface="Times New Roman" pitchFamily="18" charset="0"/>
              </a:rPr>
              <a:t> in AWS S3 refers to the practice of </a:t>
            </a:r>
            <a:r>
              <a:rPr lang="en-US" b="1" dirty="0">
                <a:solidFill>
                  <a:srgbClr val="FF0000"/>
                </a:solidFill>
                <a:latin typeface="Times New Roman" pitchFamily="18" charset="0"/>
                <a:cs typeface="Times New Roman" pitchFamily="18" charset="0"/>
              </a:rPr>
              <a:t>storing multiple copies of data across different physical locations </a:t>
            </a:r>
            <a:r>
              <a:rPr lang="en-US" dirty="0">
                <a:latin typeface="Times New Roman" pitchFamily="18" charset="0"/>
                <a:cs typeface="Times New Roman" pitchFamily="18" charset="0"/>
              </a:rPr>
              <a:t>to ensure that your data is highly available and protected from hardware failures, data corruption, or other types of data loss. Redundancy is an important part of AWS S3's design to provide both </a:t>
            </a:r>
            <a:r>
              <a:rPr lang="en-US" b="1" dirty="0">
                <a:latin typeface="Times New Roman" pitchFamily="18" charset="0"/>
                <a:cs typeface="Times New Roman" pitchFamily="18" charset="0"/>
              </a:rPr>
              <a:t>high durability</a:t>
            </a:r>
            <a:r>
              <a:rPr lang="en-US" dirty="0">
                <a:latin typeface="Times New Roman" pitchFamily="18" charset="0"/>
                <a:cs typeface="Times New Roman" pitchFamily="18" charset="0"/>
              </a:rPr>
              <a:t> and </a:t>
            </a:r>
            <a:r>
              <a:rPr lang="en-US" b="1" dirty="0">
                <a:latin typeface="Times New Roman" pitchFamily="18" charset="0"/>
                <a:cs typeface="Times New Roman" pitchFamily="18" charset="0"/>
              </a:rPr>
              <a:t>availability</a:t>
            </a:r>
            <a:r>
              <a:rPr lang="en-US" dirty="0">
                <a:latin typeface="Times New Roman" pitchFamily="18" charset="0"/>
                <a:cs typeface="Times New Roman" pitchFamily="18" charset="0"/>
              </a:rPr>
              <a:t>.</a:t>
            </a:r>
          </a:p>
          <a:p>
            <a:r>
              <a:rPr lang="en-US" dirty="0">
                <a:latin typeface="Times New Roman" pitchFamily="18" charset="0"/>
                <a:cs typeface="Times New Roman" pitchFamily="18" charset="0"/>
              </a:rPr>
              <a:t>	S3 automatically replicates data across at least three Availability Zones (AZs) within a region. By storing multiple copies of your data across multiple AZs, S3 ensures that even if one AZ experiences a failure (e.g., network issues or hardware problems), your data remains intact and accessible from the other AZs.</a:t>
            </a:r>
          </a:p>
          <a:p>
            <a:r>
              <a:rPr lang="en-IN" b="1" dirty="0">
                <a:solidFill>
                  <a:srgbClr val="FF0000"/>
                </a:solidFill>
                <a:latin typeface="Times New Roman" pitchFamily="18" charset="0"/>
                <a:cs typeface="Times New Roman" pitchFamily="18" charset="0"/>
              </a:rPr>
              <a:t>Storage Classes</a:t>
            </a:r>
            <a:r>
              <a:rPr lang="en-IN" dirty="0">
                <a:solidFill>
                  <a:srgbClr val="FF0000"/>
                </a:solidFill>
                <a:latin typeface="Times New Roman" pitchFamily="18" charset="0"/>
                <a:cs typeface="Times New Roman" pitchFamily="18" charset="0"/>
              </a:rPr>
              <a:t>:</a:t>
            </a:r>
            <a:endParaRPr lang="en-US" dirty="0">
              <a:solidFill>
                <a:srgbClr val="FF0000"/>
              </a:solidFill>
              <a:latin typeface="Times New Roman" pitchFamily="18" charset="0"/>
              <a:cs typeface="Times New Roman" pitchFamily="18" charset="0"/>
            </a:endParaRPr>
          </a:p>
          <a:p>
            <a:pPr marL="457200" indent="-457200">
              <a:buAutoNum type="arabicPeriod"/>
            </a:pPr>
            <a:r>
              <a:rPr lang="en-US" b="1" dirty="0">
                <a:latin typeface="Times New Roman" pitchFamily="18" charset="0"/>
                <a:cs typeface="Times New Roman" pitchFamily="18" charset="0"/>
              </a:rPr>
              <a:t>S3 Standard</a:t>
            </a:r>
            <a:r>
              <a:rPr lang="en-US" dirty="0">
                <a:latin typeface="Times New Roman" pitchFamily="18" charset="0"/>
                <a:cs typeface="Times New Roman" pitchFamily="18" charset="0"/>
              </a:rPr>
              <a:t>: This storage class provides </a:t>
            </a:r>
            <a:r>
              <a:rPr lang="en-US" b="1" dirty="0">
                <a:latin typeface="Times New Roman" pitchFamily="18" charset="0"/>
                <a:cs typeface="Times New Roman" pitchFamily="18" charset="0"/>
              </a:rPr>
              <a:t>high redundancy</a:t>
            </a:r>
            <a:r>
              <a:rPr lang="en-US" dirty="0">
                <a:latin typeface="Times New Roman" pitchFamily="18" charset="0"/>
                <a:cs typeface="Times New Roman" pitchFamily="18" charset="0"/>
              </a:rPr>
              <a:t> by storing multiple copies of your data in </a:t>
            </a:r>
            <a:r>
              <a:rPr lang="en-US" b="1" dirty="0">
                <a:latin typeface="Times New Roman" pitchFamily="18" charset="0"/>
                <a:cs typeface="Times New Roman" pitchFamily="18" charset="0"/>
              </a:rPr>
              <a:t>three or more Availability Zones</a:t>
            </a:r>
            <a:r>
              <a:rPr lang="en-US" dirty="0">
                <a:latin typeface="Times New Roman" pitchFamily="18" charset="0"/>
                <a:cs typeface="Times New Roman" pitchFamily="18" charset="0"/>
              </a:rPr>
              <a:t> in a region. It's designed for frequently accessed data and ensures that your data is both highly available and durable.</a:t>
            </a:r>
          </a:p>
          <a:p>
            <a:pPr marL="457200" indent="-457200">
              <a:buAutoNum type="arabicPeriod"/>
            </a:pPr>
            <a:endParaRPr lang="en-US" dirty="0">
              <a:latin typeface="Times New Roman" pitchFamily="18" charset="0"/>
              <a:cs typeface="Times New Roman" pitchFamily="18" charset="0"/>
            </a:endParaRPr>
          </a:p>
          <a:p>
            <a:pPr marL="457200" indent="-457200">
              <a:buAutoNum type="arabicPeriod"/>
            </a:pPr>
            <a:r>
              <a:rPr lang="en-US" b="1" dirty="0">
                <a:latin typeface="Times New Roman" pitchFamily="18" charset="0"/>
                <a:cs typeface="Times New Roman" pitchFamily="18" charset="0"/>
              </a:rPr>
              <a:t>S3 Intelligent-</a:t>
            </a:r>
            <a:r>
              <a:rPr lang="en-US" b="1" dirty="0" err="1">
                <a:latin typeface="Times New Roman" pitchFamily="18" charset="0"/>
                <a:cs typeface="Times New Roman" pitchFamily="18" charset="0"/>
              </a:rPr>
              <a:t>Tiering</a:t>
            </a:r>
            <a:r>
              <a:rPr lang="en-US" dirty="0">
                <a:latin typeface="Times New Roman" pitchFamily="18" charset="0"/>
                <a:cs typeface="Times New Roman" pitchFamily="18" charset="0"/>
              </a:rPr>
              <a:t>: This storage class automatically moves data between two access tiers (frequent and infrequent access) while ensuring redundancy across AZs, so your data remains highly available and protected.</a:t>
            </a:r>
          </a:p>
          <a:p>
            <a:endParaRPr lang="en-US" dirty="0">
              <a:latin typeface="Times New Roman" pitchFamily="18" charset="0"/>
              <a:cs typeface="Times New Roman" pitchFamily="18" charset="0"/>
            </a:endParaRPr>
          </a:p>
          <a:p>
            <a:pPr lvl="0" eaLnBrk="0" fontAlgn="base" hangingPunct="0">
              <a:spcBef>
                <a:spcPct val="0"/>
              </a:spcBef>
              <a:spcAft>
                <a:spcPct val="0"/>
              </a:spcAft>
            </a:pPr>
            <a:r>
              <a:rPr lang="en-US" b="1" dirty="0">
                <a:latin typeface="Times New Roman" pitchFamily="18" charset="0"/>
                <a:cs typeface="Times New Roman" pitchFamily="18" charset="0"/>
              </a:rPr>
              <a:t>3.     S3 Standard-IA (Infrequent Access):</a:t>
            </a:r>
          </a:p>
          <a:p>
            <a:pPr lvl="1" eaLnBrk="0" fontAlgn="base" hangingPunct="0">
              <a:spcBef>
                <a:spcPct val="0"/>
              </a:spcBef>
              <a:spcAft>
                <a:spcPct val="0"/>
              </a:spcAft>
            </a:pPr>
            <a:r>
              <a:rPr lang="en-US" dirty="0">
                <a:latin typeface="Times New Roman" pitchFamily="18" charset="0"/>
                <a:cs typeface="Times New Roman" pitchFamily="18" charset="0"/>
              </a:rPr>
              <a:t>Designed for data that is accessed less frequently but requires immediate access when </a:t>
            </a:r>
            <a:r>
              <a:rPr lang="en-US" dirty="0" err="1">
                <a:latin typeface="Times New Roman" pitchFamily="18" charset="0"/>
                <a:cs typeface="Times New Roman" pitchFamily="18" charset="0"/>
              </a:rPr>
              <a:t>needed.Offers</a:t>
            </a:r>
            <a:r>
              <a:rPr lang="en-US" dirty="0">
                <a:latin typeface="Times New Roman" pitchFamily="18" charset="0"/>
                <a:cs typeface="Times New Roman" pitchFamily="18" charset="0"/>
              </a:rPr>
              <a:t> lower storage costs compared to the S3 Standard class, with a slightly higher retrieval </a:t>
            </a:r>
            <a:r>
              <a:rPr lang="en-US" dirty="0" err="1">
                <a:latin typeface="Times New Roman" pitchFamily="18" charset="0"/>
                <a:cs typeface="Times New Roman" pitchFamily="18" charset="0"/>
              </a:rPr>
              <a:t>fee.Suitable</a:t>
            </a:r>
            <a:r>
              <a:rPr lang="en-US" dirty="0">
                <a:latin typeface="Times New Roman" pitchFamily="18" charset="0"/>
                <a:cs typeface="Times New Roman" pitchFamily="18" charset="0"/>
              </a:rPr>
              <a:t> for backup and restore scenarios, long-term storage, and disaster recovery.</a:t>
            </a:r>
          </a:p>
          <a:p>
            <a:pPr marL="914400" lvl="1" indent="-457200">
              <a:buAutoNum type="arabicPeriod"/>
            </a:pPr>
            <a:endParaRPr lang="en-US" dirty="0">
              <a:latin typeface="Times New Roman" pitchFamily="18" charset="0"/>
              <a:cs typeface="Times New Roman" pitchFamily="18" charset="0"/>
            </a:endParaRPr>
          </a:p>
          <a:p>
            <a:pPr marL="457200" indent="-457200">
              <a:buAutoNum type="arabicPeriod"/>
            </a:pP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973415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SOE III\Desktop\pics\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813" y="828675"/>
            <a:ext cx="8078787" cy="5200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43326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79512" y="670630"/>
            <a:ext cx="8720158"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b="1" dirty="0">
                <a:latin typeface="Times New Roman" pitchFamily="18" charset="0"/>
                <a:cs typeface="Times New Roman" pitchFamily="18" charset="0"/>
              </a:rPr>
              <a:t>4. Amazon S3 One Zone - Infrequent Access:</a:t>
            </a:r>
            <a:r>
              <a:rPr lang="en-US" dirty="0">
                <a:latin typeface="Times New Roman" pitchFamily="18" charset="0"/>
                <a:cs typeface="Times New Roman" pitchFamily="18" charset="0"/>
              </a:rPr>
              <a:t> allows you to </a:t>
            </a:r>
            <a:r>
              <a:rPr lang="en-US" b="1" dirty="0">
                <a:solidFill>
                  <a:srgbClr val="FF0000"/>
                </a:solidFill>
                <a:latin typeface="Times New Roman" pitchFamily="18" charset="0"/>
                <a:cs typeface="Times New Roman" pitchFamily="18" charset="0"/>
              </a:rPr>
              <a:t>replicate objects within the same region but into different buckets,</a:t>
            </a:r>
            <a:r>
              <a:rPr lang="en-US" dirty="0">
                <a:latin typeface="Times New Roman" pitchFamily="18" charset="0"/>
                <a:cs typeface="Times New Roman" pitchFamily="18" charset="0"/>
              </a:rPr>
              <a:t> providing another layer of redundancy within a region. This is beneficial for keeping a backup copy of your data in a different bucket within the same region for higher availability </a:t>
            </a:r>
          </a:p>
          <a:p>
            <a:pPr eaLnBrk="0" fontAlgn="base" hangingPunct="0">
              <a:spcBef>
                <a:spcPct val="0"/>
              </a:spcBef>
              <a:spcAft>
                <a:spcPct val="0"/>
              </a:spcAft>
            </a:pPr>
            <a:endParaRPr lang="en-US" dirty="0">
              <a:latin typeface="Times New Roman" pitchFamily="18" charset="0"/>
              <a:cs typeface="Times New Roman" pitchFamily="18" charset="0"/>
            </a:endParaRPr>
          </a:p>
          <a:p>
            <a:pPr eaLnBrk="0" fontAlgn="base" hangingPunct="0">
              <a:spcBef>
                <a:spcPct val="0"/>
              </a:spcBef>
              <a:spcAft>
                <a:spcPct val="0"/>
              </a:spcAft>
            </a:pPr>
            <a:r>
              <a:rPr lang="en-US" b="1" dirty="0">
                <a:latin typeface="Times New Roman" pitchFamily="18" charset="0"/>
                <a:cs typeface="Times New Roman" pitchFamily="18" charset="0"/>
              </a:rPr>
              <a:t>5.Amazon Glacier Flexible Retrieval: </a:t>
            </a:r>
            <a:r>
              <a:rPr lang="en-US" dirty="0">
                <a:latin typeface="Times New Roman" pitchFamily="18" charset="0"/>
                <a:cs typeface="Times New Roman" pitchFamily="18" charset="0"/>
              </a:rPr>
              <a:t>Amazon S3 Glacier Flexible Retrieval is a perfect solution for long storage and data archiving that don’t require instant access. The service allows storing large or small volumes of data at a low cost. At the same time, the retrieval process may take several hours</a:t>
            </a:r>
          </a:p>
          <a:p>
            <a:pPr eaLnBrk="0" fontAlgn="base" hangingPunct="0">
              <a:spcBef>
                <a:spcPct val="0"/>
              </a:spcBef>
              <a:spcAft>
                <a:spcPct val="0"/>
              </a:spcAft>
            </a:pPr>
            <a:endParaRPr lang="en-US" dirty="0">
              <a:latin typeface="Times New Roman" pitchFamily="18" charset="0"/>
              <a:cs typeface="Times New Roman" pitchFamily="18" charset="0"/>
            </a:endParaRPr>
          </a:p>
          <a:p>
            <a:pPr eaLnBrk="0" fontAlgn="base" hangingPunct="0">
              <a:spcBef>
                <a:spcPct val="0"/>
              </a:spcBef>
              <a:spcAft>
                <a:spcPct val="0"/>
              </a:spcAft>
            </a:pPr>
            <a:r>
              <a:rPr lang="en-US" b="1" dirty="0">
                <a:latin typeface="Times New Roman" pitchFamily="18" charset="0"/>
                <a:cs typeface="Times New Roman" pitchFamily="18" charset="0"/>
              </a:rPr>
              <a:t>6.Amazon Glacier Instant Retrieval: </a:t>
            </a:r>
            <a:r>
              <a:rPr lang="en-US" dirty="0">
                <a:latin typeface="Times New Roman" pitchFamily="18" charset="0"/>
                <a:cs typeface="Times New Roman" pitchFamily="18" charset="0"/>
              </a:rPr>
              <a:t>Amazon introduced the new archive storage class Amazon S3 Glacier Instant Retrieval. This class was designed to provide greater flexibility in storage management and efficiently reduce costs, and it became the most cost-effective and immediately accessible tool for long-term storage.</a:t>
            </a:r>
          </a:p>
          <a:p>
            <a:pPr eaLnBrk="0" fontAlgn="base" hangingPunct="0">
              <a:spcBef>
                <a:spcPct val="0"/>
              </a:spcBef>
              <a:spcAft>
                <a:spcPct val="0"/>
              </a:spcAft>
            </a:pPr>
            <a:endParaRPr lang="en-US" dirty="0">
              <a:latin typeface="Times New Roman" pitchFamily="18" charset="0"/>
              <a:cs typeface="Times New Roman" pitchFamily="18" charset="0"/>
            </a:endParaRPr>
          </a:p>
          <a:p>
            <a:pPr eaLnBrk="0" fontAlgn="base" hangingPunct="0">
              <a:spcBef>
                <a:spcPct val="0"/>
              </a:spcBef>
              <a:spcAft>
                <a:spcPct val="0"/>
              </a:spcAft>
            </a:pPr>
            <a:r>
              <a:rPr lang="en-US" b="1" dirty="0">
                <a:latin typeface="Times New Roman" pitchFamily="18" charset="0"/>
                <a:cs typeface="Times New Roman" pitchFamily="18" charset="0"/>
              </a:rPr>
              <a:t>7.Amazon Glacier Deep </a:t>
            </a:r>
            <a:r>
              <a:rPr lang="en-US" dirty="0">
                <a:latin typeface="Times New Roman" pitchFamily="18" charset="0"/>
                <a:cs typeface="Times New Roman" pitchFamily="18" charset="0"/>
              </a:rPr>
              <a:t>: Even though these storage classes are designed for archival storage with lower access speeds, they still maintain redundancy and durability by replicating data across multiple AZs. </a:t>
            </a:r>
            <a:r>
              <a:rPr lang="en-US" dirty="0">
                <a:solidFill>
                  <a:srgbClr val="FF0000"/>
                </a:solidFill>
                <a:latin typeface="Times New Roman" pitchFamily="18" charset="0"/>
                <a:cs typeface="Times New Roman" pitchFamily="18" charset="0"/>
              </a:rPr>
              <a:t>Glacier Deep Archive </a:t>
            </a:r>
            <a:r>
              <a:rPr lang="en-US" dirty="0">
                <a:latin typeface="Times New Roman" pitchFamily="18" charset="0"/>
                <a:cs typeface="Times New Roman" pitchFamily="18" charset="0"/>
              </a:rPr>
              <a:t>provides even more cost-effective storage for long-term retention.</a:t>
            </a:r>
            <a:endParaRPr lang="en-IN" dirty="0">
              <a:latin typeface="Times New Roman" pitchFamily="18" charset="0"/>
              <a:cs typeface="Times New Roman" pitchFamily="18" charset="0"/>
            </a:endParaRPr>
          </a:p>
          <a:p>
            <a:pPr lvl="0" defTabSz="914400" eaLnBrk="0" fontAlgn="base" hangingPunct="0">
              <a:spcBef>
                <a:spcPct val="0"/>
              </a:spcBef>
              <a:spcAft>
                <a:spcPct val="0"/>
              </a:spcAft>
            </a:pPr>
            <a:endParaRPr lang="en-US" dirty="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p:txBody>
      </p:sp>
      <p:sp>
        <p:nvSpPr>
          <p:cNvPr id="3" name="Rectangle 2"/>
          <p:cNvSpPr/>
          <p:nvPr/>
        </p:nvSpPr>
        <p:spPr>
          <a:xfrm>
            <a:off x="1187624" y="116632"/>
            <a:ext cx="5375189" cy="553998"/>
          </a:xfrm>
          <a:prstGeom prst="rect">
            <a:avLst/>
          </a:prstGeom>
        </p:spPr>
        <p:txBody>
          <a:bodyPr wrap="none">
            <a:spAutoFit/>
          </a:bodyPr>
          <a:lstStyle/>
          <a:p>
            <a:r>
              <a:rPr lang="en-US" sz="3000" b="1" dirty="0">
                <a:solidFill>
                  <a:srgbClr val="FF0000"/>
                </a:solidFill>
                <a:latin typeface="Times New Roman" pitchFamily="18" charset="0"/>
                <a:cs typeface="Times New Roman" pitchFamily="18" charset="0"/>
              </a:rPr>
              <a:t>S3 Durability and Redundancy </a:t>
            </a:r>
            <a:endParaRPr lang="en-IN" sz="3000" b="1"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12442283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810" y="1268760"/>
            <a:ext cx="8280919" cy="4635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96033" y="548680"/>
            <a:ext cx="2911374" cy="584775"/>
          </a:xfrm>
          <a:prstGeom prst="rect">
            <a:avLst/>
          </a:prstGeom>
          <a:noFill/>
        </p:spPr>
        <p:txBody>
          <a:bodyPr wrap="none" rtlCol="0">
            <a:spAutoFit/>
          </a:bodyPr>
          <a:lstStyle/>
          <a:p>
            <a:r>
              <a:rPr lang="en-IN" sz="3200" b="1" dirty="0">
                <a:solidFill>
                  <a:srgbClr val="FF0000"/>
                </a:solidFill>
                <a:latin typeface="Times New Roman" pitchFamily="18" charset="0"/>
                <a:cs typeface="Times New Roman" pitchFamily="18" charset="0"/>
              </a:rPr>
              <a:t>Storage Classes</a:t>
            </a:r>
          </a:p>
        </p:txBody>
      </p:sp>
    </p:spTree>
    <p:extLst>
      <p:ext uri="{BB962C8B-B14F-4D97-AF65-F5344CB8AC3E}">
        <p14:creationId xmlns:p14="http://schemas.microsoft.com/office/powerpoint/2010/main" val="18771283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79712" y="404664"/>
            <a:ext cx="5375189" cy="553998"/>
          </a:xfrm>
          <a:prstGeom prst="rect">
            <a:avLst/>
          </a:prstGeom>
        </p:spPr>
        <p:txBody>
          <a:bodyPr wrap="none">
            <a:spAutoFit/>
          </a:bodyPr>
          <a:lstStyle/>
          <a:p>
            <a:r>
              <a:rPr lang="en-US" sz="3000" b="1" dirty="0">
                <a:solidFill>
                  <a:srgbClr val="FF0000"/>
                </a:solidFill>
                <a:latin typeface="Times New Roman" pitchFamily="18" charset="0"/>
                <a:cs typeface="Times New Roman" pitchFamily="18" charset="0"/>
              </a:rPr>
              <a:t>S3 Durability and Redundancy </a:t>
            </a:r>
            <a:endParaRPr lang="en-IN" sz="3000" b="1" dirty="0">
              <a:solidFill>
                <a:srgbClr val="FF0000"/>
              </a:solidFill>
              <a:latin typeface="Times New Roman" pitchFamily="18" charset="0"/>
              <a:cs typeface="Times New Roman" pitchFamily="18" charset="0"/>
            </a:endParaRPr>
          </a:p>
        </p:txBody>
      </p:sp>
      <p:sp>
        <p:nvSpPr>
          <p:cNvPr id="2" name="Rectangle 1"/>
          <p:cNvSpPr/>
          <p:nvPr/>
        </p:nvSpPr>
        <p:spPr>
          <a:xfrm>
            <a:off x="211358" y="2996952"/>
            <a:ext cx="8604448" cy="1015663"/>
          </a:xfrm>
          <a:prstGeom prst="rect">
            <a:avLst/>
          </a:prstGeom>
        </p:spPr>
        <p:txBody>
          <a:bodyPr wrap="square">
            <a:spAutoFit/>
          </a:bodyPr>
          <a:lstStyle/>
          <a:p>
            <a:pPr lvl="0" eaLnBrk="0" fontAlgn="base" hangingPunct="0">
              <a:spcBef>
                <a:spcPct val="0"/>
              </a:spcBef>
              <a:spcAft>
                <a:spcPct val="0"/>
              </a:spcAft>
            </a:pPr>
            <a:r>
              <a:rPr lang="en-US" sz="2000" b="1" dirty="0">
                <a:solidFill>
                  <a:srgbClr val="FF0000"/>
                </a:solidFill>
                <a:latin typeface="Times New Roman" pitchFamily="18" charset="0"/>
                <a:cs typeface="Times New Roman" pitchFamily="18" charset="0"/>
              </a:rPr>
              <a:t>Versioning</a:t>
            </a:r>
            <a:r>
              <a:rPr lang="en-US" sz="2000" dirty="0">
                <a:latin typeface="Times New Roman" pitchFamily="18" charset="0"/>
                <a:cs typeface="Times New Roman" pitchFamily="18" charset="0"/>
              </a:rPr>
              <a:t> in S3 enables the ability to keep multiple versions of an object. This adds an extra layer of redundancy because even if an </a:t>
            </a:r>
            <a:r>
              <a:rPr lang="en-US" sz="2000" b="1" dirty="0">
                <a:solidFill>
                  <a:srgbClr val="FF0000"/>
                </a:solidFill>
                <a:latin typeface="Times New Roman" pitchFamily="18" charset="0"/>
                <a:cs typeface="Times New Roman" pitchFamily="18" charset="0"/>
              </a:rPr>
              <a:t>object is accidentally deleted or overwritten, previous versions can still be recovered.</a:t>
            </a:r>
          </a:p>
        </p:txBody>
      </p:sp>
      <p:sp>
        <p:nvSpPr>
          <p:cNvPr id="4" name="Rectangle 3"/>
          <p:cNvSpPr/>
          <p:nvPr/>
        </p:nvSpPr>
        <p:spPr>
          <a:xfrm>
            <a:off x="351473" y="958662"/>
            <a:ext cx="7920880" cy="2215991"/>
          </a:xfrm>
          <a:prstGeom prst="rect">
            <a:avLst/>
          </a:prstGeom>
        </p:spPr>
        <p:txBody>
          <a:bodyPr wrap="square">
            <a:spAutoFit/>
          </a:bodyPr>
          <a:lstStyle/>
          <a:p>
            <a:pPr lvl="0" eaLnBrk="0" fontAlgn="base" hangingPunct="0">
              <a:spcBef>
                <a:spcPct val="0"/>
              </a:spcBef>
              <a:spcAft>
                <a:spcPct val="0"/>
              </a:spcAft>
            </a:pPr>
            <a:r>
              <a:rPr lang="en-US" sz="2000" b="1" dirty="0">
                <a:latin typeface="Times New Roman" pitchFamily="18" charset="0"/>
                <a:cs typeface="Times New Roman" pitchFamily="18" charset="0"/>
              </a:rPr>
              <a:t>8. Amazon S3 RRS: </a:t>
            </a:r>
            <a:r>
              <a:rPr lang="en-US" sz="2000" dirty="0">
                <a:solidFill>
                  <a:srgbClr val="FF0000"/>
                </a:solidFill>
                <a:latin typeface="Times New Roman" pitchFamily="18" charset="0"/>
                <a:cs typeface="Times New Roman" pitchFamily="18" charset="0"/>
              </a:rPr>
              <a:t>Amazon S3 Reduced Redundancy Storage (RRS</a:t>
            </a:r>
            <a:r>
              <a:rPr lang="en-US" sz="2000" dirty="0">
                <a:latin typeface="Times New Roman" pitchFamily="18" charset="0"/>
                <a:cs typeface="Times New Roman" pitchFamily="18" charset="0"/>
              </a:rPr>
              <a:t>) allows for reducing storage costs for uncritical data. This can be achieved by reducing redundancy and decreasing the number of replicas. The main difference between RRS and S3 Standard is reliability at 99,99%. This means that, on average, if you store 10,000 objects within a year, you are at risk of losing only one of them.</a:t>
            </a:r>
          </a:p>
          <a:p>
            <a:pPr lvl="0" eaLnBrk="0" fontAlgn="base" hangingPunct="0">
              <a:spcBef>
                <a:spcPct val="0"/>
              </a:spcBef>
              <a:spcAft>
                <a:spcPct val="0"/>
              </a:spcAft>
            </a:pPr>
            <a:endParaRPr lang="en-US" dirty="0">
              <a:latin typeface="Times New Roman" pitchFamily="18" charset="0"/>
              <a:cs typeface="Times New Roman" pitchFamily="18" charset="0"/>
            </a:endParaRPr>
          </a:p>
        </p:txBody>
      </p:sp>
      <p:sp>
        <p:nvSpPr>
          <p:cNvPr id="5" name="Rectangle 4"/>
          <p:cNvSpPr/>
          <p:nvPr/>
        </p:nvSpPr>
        <p:spPr>
          <a:xfrm>
            <a:off x="322743" y="4149079"/>
            <a:ext cx="5705408" cy="461665"/>
          </a:xfrm>
          <a:prstGeom prst="rect">
            <a:avLst/>
          </a:prstGeom>
        </p:spPr>
        <p:txBody>
          <a:bodyPr wrap="none">
            <a:spAutoFit/>
          </a:bodyPr>
          <a:lstStyle/>
          <a:p>
            <a:r>
              <a:rPr lang="en-IN" sz="2400" b="1" dirty="0">
                <a:solidFill>
                  <a:srgbClr val="7030A0"/>
                </a:solidFill>
                <a:latin typeface="Times New Roman" pitchFamily="18" charset="0"/>
                <a:cs typeface="Times New Roman" pitchFamily="18" charset="0"/>
              </a:rPr>
              <a:t> S3 Lifecycle Management Configurations</a:t>
            </a:r>
          </a:p>
        </p:txBody>
      </p:sp>
      <p:sp>
        <p:nvSpPr>
          <p:cNvPr id="6" name="Rectangle 5"/>
          <p:cNvSpPr/>
          <p:nvPr/>
        </p:nvSpPr>
        <p:spPr>
          <a:xfrm>
            <a:off x="103040" y="4660034"/>
            <a:ext cx="8169313" cy="1631216"/>
          </a:xfrm>
          <a:prstGeom prst="rect">
            <a:avLst/>
          </a:prstGeom>
        </p:spPr>
        <p:txBody>
          <a:bodyPr wrap="square">
            <a:spAutoFit/>
          </a:bodyPr>
          <a:lstStyle/>
          <a:p>
            <a:r>
              <a:rPr lang="en-US" sz="2000" dirty="0">
                <a:latin typeface="Times New Roman" pitchFamily="18" charset="0"/>
                <a:cs typeface="Times New Roman" pitchFamily="18" charset="0"/>
              </a:rPr>
              <a:t>S3 Lifecycle helps you store objects cost effectively throughout their lifecycle by transitioning them to lower-cost storage classes, or, deleting expired objects on your behalf. To manage the lifecycle of your objects, create an S3 Lifecycle configuration for your bucket. An S3 Lifecycle configuration is a set of rules that define actions that Amazon S3 applies to a group of objects.</a:t>
            </a: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4403688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ow Amazon S3 Lifecycle Can Improve Your Storage Strate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484784"/>
            <a:ext cx="731520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10680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32396" y="3164277"/>
            <a:ext cx="5112470" cy="3152313"/>
          </a:xfrm>
          <a:prstGeom prst="rect">
            <a:avLst/>
          </a:prstGeom>
        </p:spPr>
      </p:pic>
      <p:sp>
        <p:nvSpPr>
          <p:cNvPr id="5" name="Rectangle 4"/>
          <p:cNvSpPr/>
          <p:nvPr/>
        </p:nvSpPr>
        <p:spPr>
          <a:xfrm>
            <a:off x="2801749" y="0"/>
            <a:ext cx="4669868" cy="553998"/>
          </a:xfrm>
          <a:prstGeom prst="rect">
            <a:avLst/>
          </a:prstGeom>
        </p:spPr>
        <p:txBody>
          <a:bodyPr wrap="none">
            <a:spAutoFit/>
          </a:bodyPr>
          <a:lstStyle/>
          <a:p>
            <a:r>
              <a:rPr lang="en-US" sz="3000" b="1" dirty="0">
                <a:solidFill>
                  <a:srgbClr val="FF0000"/>
                </a:solidFill>
                <a:latin typeface="Times New Roman" pitchFamily="18" charset="0"/>
                <a:cs typeface="Times New Roman" pitchFamily="18" charset="0"/>
              </a:rPr>
              <a:t>S3 Uploading Downloading</a:t>
            </a:r>
            <a:endParaRPr lang="en-IN" sz="3000" b="1" dirty="0">
              <a:solidFill>
                <a:srgbClr val="FF0000"/>
              </a:solidFill>
              <a:latin typeface="Times New Roman" pitchFamily="18" charset="0"/>
              <a:cs typeface="Times New Roman" pitchFamily="18" charset="0"/>
            </a:endParaRPr>
          </a:p>
        </p:txBody>
      </p:sp>
      <p:sp>
        <p:nvSpPr>
          <p:cNvPr id="2" name="Rectangle 1"/>
          <p:cNvSpPr/>
          <p:nvPr/>
        </p:nvSpPr>
        <p:spPr>
          <a:xfrm>
            <a:off x="185056" y="594342"/>
            <a:ext cx="8795659" cy="2923877"/>
          </a:xfrm>
          <a:prstGeom prst="rect">
            <a:avLst/>
          </a:prstGeom>
        </p:spPr>
        <p:txBody>
          <a:bodyPr wrap="square">
            <a:spAutoFit/>
          </a:bodyPr>
          <a:lstStyle/>
          <a:p>
            <a:r>
              <a:rPr lang="en-US" sz="2300" b="1" dirty="0">
                <a:latin typeface="Times New Roman" pitchFamily="18" charset="0"/>
                <a:cs typeface="Times New Roman" pitchFamily="18" charset="0"/>
              </a:rPr>
              <a:t>Uploading Objects</a:t>
            </a:r>
            <a:r>
              <a:rPr lang="en-US" sz="2300" dirty="0">
                <a:latin typeface="Times New Roman" pitchFamily="18" charset="0"/>
                <a:cs typeface="Times New Roman" pitchFamily="18" charset="0"/>
              </a:rPr>
              <a:t>:</a:t>
            </a:r>
          </a:p>
          <a:p>
            <a:r>
              <a:rPr lang="en-US" sz="2300" dirty="0">
                <a:latin typeface="Times New Roman" pitchFamily="18" charset="0"/>
                <a:cs typeface="Times New Roman" pitchFamily="18" charset="0"/>
              </a:rPr>
              <a:t>Objects are uploaded to a specific bucket. You can specify the key, set metadata, choose the storage class, and configure encryption at upload time.</a:t>
            </a:r>
          </a:p>
          <a:p>
            <a:r>
              <a:rPr lang="en-US" sz="2300" b="1" dirty="0">
                <a:latin typeface="Times New Roman" pitchFamily="18" charset="0"/>
                <a:cs typeface="Times New Roman" pitchFamily="18" charset="0"/>
              </a:rPr>
              <a:t>Retrieving Objects</a:t>
            </a:r>
            <a:r>
              <a:rPr lang="en-US" sz="2300" dirty="0">
                <a:latin typeface="Times New Roman" pitchFamily="18" charset="0"/>
                <a:cs typeface="Times New Roman" pitchFamily="18" charset="0"/>
              </a:rPr>
              <a:t>:</a:t>
            </a:r>
          </a:p>
          <a:p>
            <a:r>
              <a:rPr lang="en-US" sz="2300" dirty="0">
                <a:latin typeface="Times New Roman" pitchFamily="18" charset="0"/>
                <a:cs typeface="Times New Roman" pitchFamily="18" charset="0"/>
              </a:rPr>
              <a:t>Objects can be downloaded or accessed directly if they are public or if you have the necessary permissions.</a:t>
            </a:r>
          </a:p>
          <a:p>
            <a:endParaRPr lang="en-US" sz="2300" dirty="0">
              <a:latin typeface="Times New Roman" pitchFamily="18" charset="0"/>
              <a:cs typeface="Times New Roman" pitchFamily="18" charset="0"/>
            </a:endParaRPr>
          </a:p>
        </p:txBody>
      </p:sp>
    </p:spTree>
    <p:extLst>
      <p:ext uri="{BB962C8B-B14F-4D97-AF65-F5344CB8AC3E}">
        <p14:creationId xmlns:p14="http://schemas.microsoft.com/office/powerpoint/2010/main" val="37267238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4B6D8-84A7-3C21-9CBE-E92E5ADB938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F6DB0D5-15E0-8568-68F3-2DA71EA78DFC}"/>
              </a:ext>
            </a:extLst>
          </p:cNvPr>
          <p:cNvSpPr/>
          <p:nvPr/>
        </p:nvSpPr>
        <p:spPr>
          <a:xfrm>
            <a:off x="3481198" y="-8467"/>
            <a:ext cx="2653290" cy="553998"/>
          </a:xfrm>
          <a:prstGeom prst="rect">
            <a:avLst/>
          </a:prstGeom>
        </p:spPr>
        <p:txBody>
          <a:bodyPr wrap="none">
            <a:spAutoFit/>
          </a:bodyPr>
          <a:lstStyle/>
          <a:p>
            <a:r>
              <a:rPr lang="en-US" sz="3000" b="1" dirty="0">
                <a:solidFill>
                  <a:srgbClr val="FF0000"/>
                </a:solidFill>
                <a:latin typeface="Times New Roman" pitchFamily="18" charset="0"/>
                <a:cs typeface="Times New Roman" pitchFamily="18" charset="0"/>
              </a:rPr>
              <a:t>S3 Permissions</a:t>
            </a:r>
            <a:endParaRPr lang="en-IN" sz="3000" b="1" dirty="0">
              <a:solidFill>
                <a:srgbClr val="FF0000"/>
              </a:solidFill>
              <a:latin typeface="Times New Roman" pitchFamily="18" charset="0"/>
              <a:cs typeface="Times New Roman" pitchFamily="18" charset="0"/>
            </a:endParaRPr>
          </a:p>
        </p:txBody>
      </p:sp>
      <p:sp>
        <p:nvSpPr>
          <p:cNvPr id="2" name="Rectangle 1"/>
          <p:cNvSpPr/>
          <p:nvPr/>
        </p:nvSpPr>
        <p:spPr>
          <a:xfrm>
            <a:off x="89239" y="459892"/>
            <a:ext cx="8773886" cy="6247864"/>
          </a:xfrm>
          <a:prstGeom prst="rect">
            <a:avLst/>
          </a:prstGeom>
        </p:spPr>
        <p:txBody>
          <a:bodyPr wrap="square">
            <a:spAutoFit/>
          </a:bodyPr>
          <a:lstStyle/>
          <a:p>
            <a:r>
              <a:rPr lang="en-US" sz="2000" dirty="0">
                <a:latin typeface="Times New Roman" pitchFamily="18" charset="0"/>
                <a:cs typeface="Times New Roman" pitchFamily="18" charset="0"/>
              </a:rPr>
              <a:t>Amazon S3 buckets are </a:t>
            </a:r>
            <a:r>
              <a:rPr lang="en-US" sz="2000" b="1" dirty="0">
                <a:solidFill>
                  <a:srgbClr val="FF0000"/>
                </a:solidFill>
                <a:latin typeface="Times New Roman" pitchFamily="18" charset="0"/>
                <a:cs typeface="Times New Roman" pitchFamily="18" charset="0"/>
              </a:rPr>
              <a:t>private by default</a:t>
            </a:r>
            <a:r>
              <a:rPr lang="en-US" sz="2000" dirty="0">
                <a:latin typeface="Times New Roman" pitchFamily="18" charset="0"/>
                <a:cs typeface="Times New Roman" pitchFamily="18" charset="0"/>
              </a:rPr>
              <a:t>. This means that only the bucket owner can access the bucket, unless they grant access to others. </a:t>
            </a:r>
          </a:p>
          <a:p>
            <a:r>
              <a:rPr lang="en-US" sz="2000" dirty="0">
                <a:latin typeface="Times New Roman" pitchFamily="18" charset="0"/>
                <a:cs typeface="Times New Roman" pitchFamily="18" charset="0"/>
              </a:rPr>
              <a:t>Amazon S3 permissions control access to the objects and buckets within S3. These </a:t>
            </a:r>
            <a:r>
              <a:rPr lang="en-US" sz="2000" b="1" dirty="0">
                <a:solidFill>
                  <a:srgbClr val="FF0000"/>
                </a:solidFill>
                <a:latin typeface="Times New Roman" pitchFamily="18" charset="0"/>
                <a:cs typeface="Times New Roman" pitchFamily="18" charset="0"/>
              </a:rPr>
              <a:t>permissions are essential for managing who can perform actions like reading, writing, and deleting data in your S3 storage</a:t>
            </a:r>
            <a:r>
              <a:rPr lang="en-US" sz="2000" dirty="0">
                <a:latin typeface="Times New Roman" pitchFamily="18" charset="0"/>
                <a:cs typeface="Times New Roman" pitchFamily="18" charset="0"/>
              </a:rPr>
              <a:t>. </a:t>
            </a:r>
          </a:p>
          <a:p>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We can </a:t>
            </a:r>
            <a:r>
              <a:rPr lang="en-US" sz="2000" b="1" dirty="0">
                <a:solidFill>
                  <a:srgbClr val="FF0000"/>
                </a:solidFill>
                <a:latin typeface="Times New Roman" pitchFamily="18" charset="0"/>
                <a:cs typeface="Times New Roman" pitchFamily="18" charset="0"/>
              </a:rPr>
              <a:t>restrict access to S3 resources </a:t>
            </a:r>
            <a:r>
              <a:rPr lang="en-US" sz="2000" dirty="0">
                <a:latin typeface="Times New Roman" pitchFamily="18" charset="0"/>
                <a:cs typeface="Times New Roman" pitchFamily="18" charset="0"/>
              </a:rPr>
              <a:t>by having </a:t>
            </a:r>
            <a:r>
              <a:rPr lang="en-US" sz="2000" b="1" dirty="0">
                <a:latin typeface="Times New Roman" pitchFamily="18" charset="0"/>
                <a:cs typeface="Times New Roman" pitchFamily="18" charset="0"/>
              </a:rPr>
              <a:t>two types of Access Policies </a:t>
            </a:r>
            <a:r>
              <a:rPr lang="en-US" sz="2000" dirty="0">
                <a:latin typeface="Times New Roman" pitchFamily="18" charset="0"/>
                <a:cs typeface="Times New Roman" pitchFamily="18" charset="0"/>
              </a:rPr>
              <a:t>.</a:t>
            </a:r>
          </a:p>
          <a:p>
            <a:pPr marL="1252538" indent="187325" defTabSz="231775">
              <a:lnSpc>
                <a:spcPct val="200000"/>
              </a:lnSpc>
              <a:buFont typeface="+mj-lt"/>
              <a:buAutoNum type="arabicPeriod"/>
              <a:tabLst>
                <a:tab pos="1879600" algn="l"/>
                <a:tab pos="2065338" algn="l"/>
              </a:tabLst>
            </a:pPr>
            <a:r>
              <a:rPr lang="en-US" sz="2000" b="1" dirty="0">
                <a:latin typeface="Times New Roman" pitchFamily="18" charset="0"/>
                <a:cs typeface="Times New Roman" pitchFamily="18" charset="0"/>
              </a:rPr>
              <a:t> Resource based Policies — [ Bucket Policies / Bucket ACL Policies and Object ACL Policies]</a:t>
            </a:r>
          </a:p>
          <a:p>
            <a:pPr marL="1252538" indent="187325" defTabSz="231775">
              <a:lnSpc>
                <a:spcPct val="200000"/>
              </a:lnSpc>
              <a:buFont typeface="+mj-lt"/>
              <a:buAutoNum type="arabicPeriod"/>
              <a:tabLst>
                <a:tab pos="1879600" algn="l"/>
                <a:tab pos="2065338" algn="l"/>
              </a:tabLst>
            </a:pPr>
            <a:r>
              <a:rPr lang="en-US" sz="2000" b="1" dirty="0">
                <a:latin typeface="Times New Roman" pitchFamily="18" charset="0"/>
                <a:cs typeface="Times New Roman" pitchFamily="18" charset="0"/>
              </a:rPr>
              <a:t>  Identity based Policies - IAM Policy</a:t>
            </a:r>
          </a:p>
          <a:p>
            <a:pPr>
              <a:lnSpc>
                <a:spcPct val="200000"/>
              </a:lnSpc>
            </a:pPr>
            <a:endParaRPr lang="en-US" sz="2000" dirty="0">
              <a:latin typeface="Times New Roman" pitchFamily="18" charset="0"/>
              <a:cs typeface="Times New Roman" pitchFamily="18" charset="0"/>
            </a:endParaRPr>
          </a:p>
          <a:p>
            <a:pPr lvl="8">
              <a:lnSpc>
                <a:spcPct val="200000"/>
              </a:lnSpc>
            </a:pPr>
            <a:endParaRPr lang="en-US" sz="2500" dirty="0">
              <a:solidFill>
                <a:srgbClr val="FF0000"/>
              </a:solidFill>
              <a:latin typeface="Times New Roman" pitchFamily="18" charset="0"/>
              <a:cs typeface="Times New Roman" pitchFamily="18" charset="0"/>
            </a:endParaRPr>
          </a:p>
          <a:p>
            <a:pPr lvl="8">
              <a:lnSpc>
                <a:spcPct val="200000"/>
              </a:lnSpc>
            </a:pPr>
            <a:endParaRPr lang="en-IN" sz="2500" dirty="0">
              <a:solidFill>
                <a:srgbClr val="FF0000"/>
              </a:solidFill>
              <a:latin typeface="Times New Roman" pitchFamily="18" charset="0"/>
              <a:cs typeface="Times New Roman" pitchFamily="18" charset="0"/>
            </a:endParaRPr>
          </a:p>
        </p:txBody>
      </p:sp>
      <p:pic>
        <p:nvPicPr>
          <p:cNvPr id="4" name="Picture 3"/>
          <p:cNvPicPr>
            <a:picLocks noChangeAspect="1"/>
          </p:cNvPicPr>
          <p:nvPr/>
        </p:nvPicPr>
        <p:blipFill>
          <a:blip r:embed="rId2"/>
          <a:stretch>
            <a:fillRect/>
          </a:stretch>
        </p:blipFill>
        <p:spPr>
          <a:xfrm>
            <a:off x="5796136" y="3601587"/>
            <a:ext cx="3347864" cy="2677879"/>
          </a:xfrm>
          <a:prstGeom prst="rect">
            <a:avLst/>
          </a:prstGeom>
        </p:spPr>
      </p:pic>
    </p:spTree>
    <p:extLst>
      <p:ext uri="{BB962C8B-B14F-4D97-AF65-F5344CB8AC3E}">
        <p14:creationId xmlns:p14="http://schemas.microsoft.com/office/powerpoint/2010/main" val="37239553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4B6D8-84A7-3C21-9CBE-E92E5ADB938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F6DB0D5-15E0-8568-68F3-2DA71EA78DFC}"/>
              </a:ext>
            </a:extLst>
          </p:cNvPr>
          <p:cNvSpPr/>
          <p:nvPr/>
        </p:nvSpPr>
        <p:spPr>
          <a:xfrm>
            <a:off x="3481198" y="-8467"/>
            <a:ext cx="2653290" cy="553998"/>
          </a:xfrm>
          <a:prstGeom prst="rect">
            <a:avLst/>
          </a:prstGeom>
        </p:spPr>
        <p:txBody>
          <a:bodyPr wrap="none">
            <a:spAutoFit/>
          </a:bodyPr>
          <a:lstStyle/>
          <a:p>
            <a:r>
              <a:rPr lang="en-US" sz="3000" b="1" dirty="0">
                <a:solidFill>
                  <a:srgbClr val="FF0000"/>
                </a:solidFill>
                <a:latin typeface="Times New Roman" pitchFamily="18" charset="0"/>
                <a:cs typeface="Times New Roman" pitchFamily="18" charset="0"/>
              </a:rPr>
              <a:t>S3 Permissions</a:t>
            </a:r>
            <a:endParaRPr lang="en-IN" sz="3000" b="1" dirty="0">
              <a:solidFill>
                <a:srgbClr val="FF0000"/>
              </a:solidFill>
              <a:latin typeface="Times New Roman" pitchFamily="18" charset="0"/>
              <a:cs typeface="Times New Roman" pitchFamily="18" charset="0"/>
            </a:endParaRPr>
          </a:p>
        </p:txBody>
      </p:sp>
      <p:sp>
        <p:nvSpPr>
          <p:cNvPr id="2" name="Rectangle 1"/>
          <p:cNvSpPr/>
          <p:nvPr/>
        </p:nvSpPr>
        <p:spPr>
          <a:xfrm>
            <a:off x="167707" y="545532"/>
            <a:ext cx="8841212" cy="2308324"/>
          </a:xfrm>
          <a:prstGeom prst="rect">
            <a:avLst/>
          </a:prstGeom>
        </p:spPr>
        <p:txBody>
          <a:bodyPr wrap="square">
            <a:spAutoFit/>
          </a:bodyPr>
          <a:lstStyle/>
          <a:p>
            <a:r>
              <a:rPr lang="en-US" b="1" dirty="0">
                <a:solidFill>
                  <a:srgbClr val="404040"/>
                </a:solidFill>
                <a:latin typeface="Times New Roman" panose="02020603050405020304" pitchFamily="18" charset="0"/>
                <a:cs typeface="Times New Roman" panose="02020603050405020304" pitchFamily="18" charset="0"/>
              </a:rPr>
              <a:t>Resource-based policies: </a:t>
            </a:r>
            <a:endParaRPr lang="en-US" dirty="0">
              <a:solidFill>
                <a:srgbClr val="404040"/>
              </a:solidFill>
              <a:latin typeface="Times New Roman" panose="02020603050405020304" pitchFamily="18" charset="0"/>
              <a:cs typeface="Times New Roman" panose="02020603050405020304" pitchFamily="18" charset="0"/>
            </a:endParaRPr>
          </a:p>
          <a:p>
            <a:r>
              <a:rPr lang="en-US" dirty="0">
                <a:solidFill>
                  <a:srgbClr val="404040"/>
                </a:solidFill>
                <a:latin typeface="Times New Roman" panose="02020603050405020304" pitchFamily="18" charset="0"/>
                <a:cs typeface="Times New Roman" panose="02020603050405020304" pitchFamily="18" charset="0"/>
              </a:rPr>
              <a:t>	Resource-based policies are access policies </a:t>
            </a:r>
            <a:r>
              <a:rPr lang="en-US" b="1" dirty="0">
                <a:solidFill>
                  <a:srgbClr val="404040"/>
                </a:solidFill>
                <a:latin typeface="Times New Roman" panose="02020603050405020304" pitchFamily="18" charset="0"/>
                <a:cs typeface="Times New Roman" panose="02020603050405020304" pitchFamily="18" charset="0"/>
              </a:rPr>
              <a:t>we attach to our resources (buckets and objects).</a:t>
            </a:r>
            <a:r>
              <a:rPr lang="en-US" dirty="0">
                <a:solidFill>
                  <a:srgbClr val="40404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These policies define permissions that control who can access the resource and what actions they can perform on it.</a:t>
            </a:r>
            <a:endParaRPr lang="en-US" dirty="0">
              <a:solidFill>
                <a:srgbClr val="404040"/>
              </a:solidFill>
              <a:latin typeface="Times New Roman" panose="02020603050405020304" pitchFamily="18" charset="0"/>
              <a:cs typeface="Times New Roman" panose="02020603050405020304" pitchFamily="18" charset="0"/>
            </a:endParaRPr>
          </a:p>
          <a:p>
            <a:r>
              <a:rPr lang="en-US" dirty="0">
                <a:solidFill>
                  <a:srgbClr val="404040"/>
                </a:solidFill>
                <a:latin typeface="Times New Roman" panose="02020603050405020304" pitchFamily="18" charset="0"/>
                <a:cs typeface="Times New Roman" panose="02020603050405020304" pitchFamily="18" charset="0"/>
              </a:rPr>
              <a:t>Bucket and object permissions are independent of each other. </a:t>
            </a:r>
            <a:endParaRPr lang="en-US" dirty="0">
              <a:latin typeface="Times New Roman" panose="02020603050405020304" pitchFamily="18" charset="0"/>
              <a:cs typeface="Times New Roman" panose="02020603050405020304" pitchFamily="18" charset="0"/>
            </a:endParaRPr>
          </a:p>
          <a:p>
            <a:r>
              <a:rPr lang="en-US" dirty="0">
                <a:solidFill>
                  <a:srgbClr val="404040"/>
                </a:solidFill>
                <a:latin typeface="Times New Roman" panose="02020603050405020304" pitchFamily="18" charset="0"/>
                <a:cs typeface="Times New Roman" panose="02020603050405020304" pitchFamily="18" charset="0"/>
              </a:rPr>
              <a:t>An object does not inherit the permissions from its bucket.</a:t>
            </a:r>
          </a:p>
          <a:p>
            <a:r>
              <a:rPr lang="en-US" dirty="0">
                <a:solidFill>
                  <a:srgbClr val="404040"/>
                </a:solidFill>
                <a:latin typeface="Times New Roman" panose="02020603050405020304" pitchFamily="18" charset="0"/>
                <a:cs typeface="Times New Roman" panose="02020603050405020304" pitchFamily="18" charset="0"/>
              </a:rPr>
              <a:t>For example, if you create a bucket and grant write access to a user, you can’t access that user’s objects unless the user explicitly grants you access.</a:t>
            </a:r>
            <a:endParaRPr lang="en-US" b="0" i="0" dirty="0">
              <a:solidFill>
                <a:srgbClr val="404040"/>
              </a:solidFill>
              <a:effectLst/>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3050086" y="2853856"/>
            <a:ext cx="3236413" cy="3861049"/>
          </a:xfrm>
          <a:prstGeom prst="rect">
            <a:avLst/>
          </a:prstGeom>
        </p:spPr>
      </p:pic>
    </p:spTree>
    <p:extLst>
      <p:ext uri="{BB962C8B-B14F-4D97-AF65-F5344CB8AC3E}">
        <p14:creationId xmlns:p14="http://schemas.microsoft.com/office/powerpoint/2010/main" val="18656194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3349" y="1"/>
            <a:ext cx="4991101" cy="5078313"/>
          </a:xfrm>
          <a:prstGeom prst="rect">
            <a:avLst/>
          </a:prstGeom>
        </p:spPr>
        <p:txBody>
          <a:bodyPr wrap="square">
            <a:spAutoFit/>
          </a:bodyPr>
          <a:lstStyle/>
          <a:p>
            <a:r>
              <a:rPr lang="en-US" b="1" dirty="0">
                <a:solidFill>
                  <a:srgbClr val="FF0000"/>
                </a:solidFill>
                <a:latin typeface="Times New Roman" panose="02020603050405020304" pitchFamily="18" charset="0"/>
                <a:cs typeface="Times New Roman" panose="02020603050405020304" pitchFamily="18" charset="0"/>
              </a:rPr>
              <a:t>Bucket Policy</a:t>
            </a:r>
          </a:p>
          <a:p>
            <a:endParaRPr lang="en-US" dirty="0">
              <a:solidFill>
                <a:srgbClr val="FF0000"/>
              </a:solidFill>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 </a:t>
            </a:r>
            <a:r>
              <a:rPr lang="en-US" b="1" dirty="0">
                <a:latin typeface="Times New Roman" panose="02020603050405020304" pitchFamily="18" charset="0"/>
                <a:cs typeface="Times New Roman" panose="02020603050405020304" pitchFamily="18" charset="0"/>
              </a:rPr>
              <a:t>Bucket Policy</a:t>
            </a:r>
            <a:r>
              <a:rPr lang="en-US" dirty="0">
                <a:latin typeface="Times New Roman" panose="02020603050405020304" pitchFamily="18" charset="0"/>
                <a:cs typeface="Times New Roman" panose="02020603050405020304" pitchFamily="18" charset="0"/>
              </a:rPr>
              <a:t> in AWS S3 is used to control access to an S3 bucket. It’s a </a:t>
            </a:r>
            <a:r>
              <a:rPr lang="en-US" b="1" dirty="0">
                <a:latin typeface="Times New Roman" panose="02020603050405020304" pitchFamily="18" charset="0"/>
                <a:cs typeface="Times New Roman" panose="02020603050405020304" pitchFamily="18" charset="0"/>
              </a:rPr>
              <a:t>JSON document </a:t>
            </a:r>
            <a:r>
              <a:rPr lang="en-US" dirty="0">
                <a:latin typeface="Times New Roman" panose="02020603050405020304" pitchFamily="18" charset="0"/>
                <a:cs typeface="Times New Roman" panose="02020603050405020304" pitchFamily="18" charset="0"/>
              </a:rPr>
              <a:t>that defines </a:t>
            </a:r>
            <a:r>
              <a:rPr lang="en-US" b="1" dirty="0">
                <a:latin typeface="Times New Roman" panose="02020603050405020304" pitchFamily="18" charset="0"/>
                <a:cs typeface="Times New Roman" panose="02020603050405020304" pitchFamily="18" charset="0"/>
              </a:rPr>
              <a:t>what actions are allowed or denied on the bucket and its objects</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who can perform those actions. </a:t>
            </a:r>
          </a:p>
          <a:p>
            <a:r>
              <a:rPr lang="en-US" dirty="0">
                <a:latin typeface="Times New Roman" panose="02020603050405020304" pitchFamily="18" charset="0"/>
                <a:cs typeface="Times New Roman" panose="02020603050405020304" pitchFamily="18" charset="0"/>
              </a:rPr>
              <a:t>You can use bucket policies to grant permissions based on specific criteria such as IP addresses, AWS accounts, or the type of actions.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Example :</a:t>
            </a:r>
          </a:p>
          <a:p>
            <a:r>
              <a:rPr lang="en-US" dirty="0">
                <a:latin typeface="Times New Roman" panose="02020603050405020304" pitchFamily="18" charset="0"/>
                <a:cs typeface="Times New Roman" panose="02020603050405020304" pitchFamily="18" charset="0"/>
              </a:rPr>
              <a:t>	Let’s say you have a bucket called </a:t>
            </a:r>
            <a:r>
              <a:rPr lang="en-US" b="1" dirty="0">
                <a:latin typeface="Times New Roman" panose="02020603050405020304" pitchFamily="18" charset="0"/>
                <a:cs typeface="Times New Roman" panose="02020603050405020304" pitchFamily="18" charset="0"/>
              </a:rPr>
              <a:t>my-bucket</a:t>
            </a:r>
            <a:r>
              <a:rPr lang="en-US" dirty="0">
                <a:latin typeface="Times New Roman" panose="02020603050405020304" pitchFamily="18" charset="0"/>
                <a:cs typeface="Times New Roman" panose="02020603050405020304" pitchFamily="18" charset="0"/>
              </a:rPr>
              <a:t>, and you want to create a bucket policy that:</a:t>
            </a:r>
          </a:p>
          <a:p>
            <a:pPr marL="914367" lvl="1" indent="-457200">
              <a:buFont typeface="+mj-lt"/>
              <a:buAutoNum type="arabicParenR"/>
            </a:pPr>
            <a:r>
              <a:rPr lang="en-US" dirty="0">
                <a:latin typeface="Times New Roman" panose="02020603050405020304" pitchFamily="18" charset="0"/>
                <a:cs typeface="Times New Roman" panose="02020603050405020304" pitchFamily="18" charset="0"/>
              </a:rPr>
              <a:t>Allows </a:t>
            </a:r>
            <a:r>
              <a:rPr lang="en-US" b="1" dirty="0">
                <a:solidFill>
                  <a:srgbClr val="FF0000"/>
                </a:solidFill>
                <a:latin typeface="Times New Roman" panose="02020603050405020304" pitchFamily="18" charset="0"/>
                <a:cs typeface="Times New Roman" panose="02020603050405020304" pitchFamily="18" charset="0"/>
              </a:rPr>
              <a:t>everyone to read </a:t>
            </a:r>
            <a:r>
              <a:rPr lang="en-US" dirty="0">
                <a:latin typeface="Times New Roman" panose="02020603050405020304" pitchFamily="18" charset="0"/>
                <a:cs typeface="Times New Roman" panose="02020603050405020304" pitchFamily="18" charset="0"/>
              </a:rPr>
              <a:t>(download) the objects in the bucket.</a:t>
            </a:r>
          </a:p>
          <a:p>
            <a:pPr marL="914367" lvl="1" indent="-457200">
              <a:buFont typeface="+mj-lt"/>
              <a:buAutoNum type="arabicParenR"/>
            </a:pPr>
            <a:r>
              <a:rPr lang="en-US" dirty="0">
                <a:latin typeface="Times New Roman" panose="02020603050405020304" pitchFamily="18" charset="0"/>
                <a:cs typeface="Times New Roman" panose="02020603050405020304" pitchFamily="18" charset="0"/>
              </a:rPr>
              <a:t>Allows </a:t>
            </a:r>
            <a:r>
              <a:rPr lang="en-US" b="1" dirty="0">
                <a:solidFill>
                  <a:srgbClr val="FF0000"/>
                </a:solidFill>
                <a:latin typeface="Times New Roman" panose="02020603050405020304" pitchFamily="18" charset="0"/>
                <a:cs typeface="Times New Roman" panose="02020603050405020304" pitchFamily="18" charset="0"/>
              </a:rPr>
              <a:t>only a specific user to upload (write)</a:t>
            </a:r>
            <a:r>
              <a:rPr lang="en-US" dirty="0">
                <a:latin typeface="Times New Roman" panose="02020603050405020304" pitchFamily="18" charset="0"/>
                <a:cs typeface="Times New Roman" panose="02020603050405020304" pitchFamily="18" charset="0"/>
              </a:rPr>
              <a:t> objects to the bucket.</a:t>
            </a:r>
            <a:endParaRPr lang="en-IN" dirty="0">
              <a:latin typeface="Times New Roman" panose="02020603050405020304" pitchFamily="18" charset="0"/>
              <a:cs typeface="Times New Roman" panose="02020603050405020304" pitchFamily="18" charset="0"/>
            </a:endParaRPr>
          </a:p>
        </p:txBody>
      </p:sp>
      <p:sp>
        <p:nvSpPr>
          <p:cNvPr id="6" name="Rectangle 5"/>
          <p:cNvSpPr/>
          <p:nvPr/>
        </p:nvSpPr>
        <p:spPr>
          <a:xfrm>
            <a:off x="5124450" y="101138"/>
            <a:ext cx="3765551" cy="5847755"/>
          </a:xfrm>
          <a:prstGeom prst="rect">
            <a:avLst/>
          </a:prstGeom>
          <a:ln w="9525">
            <a:solidFill>
              <a:schemeClr val="tx1"/>
            </a:solidFill>
          </a:ln>
        </p:spPr>
        <p:txBody>
          <a:bodyPr wrap="square">
            <a:spAutoFit/>
          </a:bodyPr>
          <a:lstStyle/>
          <a:p>
            <a:r>
              <a:rPr lang="en-IN" sz="1700" dirty="0">
                <a:latin typeface="Times New Roman" panose="02020603050405020304" pitchFamily="18" charset="0"/>
                <a:cs typeface="Times New Roman" panose="02020603050405020304" pitchFamily="18" charset="0"/>
              </a:rPr>
              <a:t>{</a:t>
            </a:r>
          </a:p>
          <a:p>
            <a:r>
              <a:rPr lang="en-IN" sz="1700" dirty="0">
                <a:latin typeface="Times New Roman" panose="02020603050405020304" pitchFamily="18" charset="0"/>
                <a:cs typeface="Times New Roman" panose="02020603050405020304" pitchFamily="18" charset="0"/>
              </a:rPr>
              <a:t>  "Version": "2012-10-17",</a:t>
            </a:r>
          </a:p>
          <a:p>
            <a:r>
              <a:rPr lang="en-IN" sz="1700" dirty="0">
                <a:latin typeface="Times New Roman" panose="02020603050405020304" pitchFamily="18" charset="0"/>
                <a:cs typeface="Times New Roman" panose="02020603050405020304" pitchFamily="18" charset="0"/>
              </a:rPr>
              <a:t>  "Statement": [</a:t>
            </a:r>
          </a:p>
          <a:p>
            <a:r>
              <a:rPr lang="en-IN" sz="1700" dirty="0">
                <a:latin typeface="Times New Roman" panose="02020603050405020304" pitchFamily="18" charset="0"/>
                <a:cs typeface="Times New Roman" panose="02020603050405020304" pitchFamily="18" charset="0"/>
              </a:rPr>
              <a:t>    {</a:t>
            </a:r>
          </a:p>
          <a:p>
            <a:r>
              <a:rPr lang="en-IN" sz="1700" dirty="0">
                <a:latin typeface="Times New Roman" panose="02020603050405020304" pitchFamily="18" charset="0"/>
                <a:cs typeface="Times New Roman" panose="02020603050405020304" pitchFamily="18" charset="0"/>
              </a:rPr>
              <a:t>      "</a:t>
            </a:r>
            <a:r>
              <a:rPr lang="en-IN" sz="1700" dirty="0">
                <a:solidFill>
                  <a:srgbClr val="FF0000"/>
                </a:solidFill>
                <a:latin typeface="Times New Roman" panose="02020603050405020304" pitchFamily="18" charset="0"/>
                <a:cs typeface="Times New Roman" panose="02020603050405020304" pitchFamily="18" charset="0"/>
              </a:rPr>
              <a:t>Effect</a:t>
            </a:r>
            <a:r>
              <a:rPr lang="en-IN" sz="1700" dirty="0">
                <a:latin typeface="Times New Roman" panose="02020603050405020304" pitchFamily="18" charset="0"/>
                <a:cs typeface="Times New Roman" panose="02020603050405020304" pitchFamily="18" charset="0"/>
              </a:rPr>
              <a:t>": "Allow",</a:t>
            </a:r>
          </a:p>
          <a:p>
            <a:r>
              <a:rPr lang="en-IN" sz="1700" dirty="0">
                <a:latin typeface="Times New Roman" panose="02020603050405020304" pitchFamily="18" charset="0"/>
                <a:cs typeface="Times New Roman" panose="02020603050405020304" pitchFamily="18" charset="0"/>
              </a:rPr>
              <a:t>      "</a:t>
            </a:r>
            <a:r>
              <a:rPr lang="en-IN" sz="1700" dirty="0">
                <a:solidFill>
                  <a:srgbClr val="FF0000"/>
                </a:solidFill>
                <a:latin typeface="Times New Roman" panose="02020603050405020304" pitchFamily="18" charset="0"/>
                <a:cs typeface="Times New Roman" panose="02020603050405020304" pitchFamily="18" charset="0"/>
              </a:rPr>
              <a:t>Principal</a:t>
            </a:r>
            <a:r>
              <a:rPr lang="en-IN" sz="1700" dirty="0">
                <a:latin typeface="Times New Roman" panose="02020603050405020304" pitchFamily="18" charset="0"/>
                <a:cs typeface="Times New Roman" panose="02020603050405020304" pitchFamily="18" charset="0"/>
              </a:rPr>
              <a:t>": "*",</a:t>
            </a:r>
          </a:p>
          <a:p>
            <a:r>
              <a:rPr lang="en-IN" sz="1700" dirty="0">
                <a:latin typeface="Times New Roman" panose="02020603050405020304" pitchFamily="18" charset="0"/>
                <a:cs typeface="Times New Roman" panose="02020603050405020304" pitchFamily="18" charset="0"/>
              </a:rPr>
              <a:t>      "</a:t>
            </a:r>
            <a:r>
              <a:rPr lang="en-IN" sz="1700" dirty="0">
                <a:solidFill>
                  <a:srgbClr val="FF0000"/>
                </a:solidFill>
                <a:latin typeface="Times New Roman" panose="02020603050405020304" pitchFamily="18" charset="0"/>
                <a:cs typeface="Times New Roman" panose="02020603050405020304" pitchFamily="18" charset="0"/>
              </a:rPr>
              <a:t>Action</a:t>
            </a:r>
            <a:r>
              <a:rPr lang="en-IN" sz="1700" dirty="0">
                <a:latin typeface="Times New Roman" panose="02020603050405020304" pitchFamily="18" charset="0"/>
                <a:cs typeface="Times New Roman" panose="02020603050405020304" pitchFamily="18" charset="0"/>
              </a:rPr>
              <a:t>": "s3:GetObject",</a:t>
            </a:r>
          </a:p>
          <a:p>
            <a:r>
              <a:rPr lang="en-IN" sz="1700" dirty="0">
                <a:latin typeface="Times New Roman" panose="02020603050405020304" pitchFamily="18" charset="0"/>
                <a:cs typeface="Times New Roman" panose="02020603050405020304" pitchFamily="18" charset="0"/>
              </a:rPr>
              <a:t>      "</a:t>
            </a:r>
            <a:r>
              <a:rPr lang="en-IN" sz="1700" dirty="0">
                <a:solidFill>
                  <a:srgbClr val="FF0000"/>
                </a:solidFill>
                <a:latin typeface="Times New Roman" panose="02020603050405020304" pitchFamily="18" charset="0"/>
                <a:cs typeface="Times New Roman" panose="02020603050405020304" pitchFamily="18" charset="0"/>
              </a:rPr>
              <a:t>Resource</a:t>
            </a:r>
            <a:r>
              <a:rPr lang="en-IN" sz="1700" dirty="0">
                <a:latin typeface="Times New Roman" panose="02020603050405020304" pitchFamily="18" charset="0"/>
                <a:cs typeface="Times New Roman" panose="02020603050405020304" pitchFamily="18" charset="0"/>
              </a:rPr>
              <a:t>": "arn:aws:s3:::my-bucket/*"</a:t>
            </a:r>
          </a:p>
          <a:p>
            <a:r>
              <a:rPr lang="en-IN" sz="1700" dirty="0">
                <a:latin typeface="Times New Roman" panose="02020603050405020304" pitchFamily="18" charset="0"/>
                <a:cs typeface="Times New Roman" panose="02020603050405020304" pitchFamily="18" charset="0"/>
              </a:rPr>
              <a:t>    },</a:t>
            </a:r>
          </a:p>
          <a:p>
            <a:r>
              <a:rPr lang="en-IN" sz="1700" dirty="0">
                <a:latin typeface="Times New Roman" panose="02020603050405020304" pitchFamily="18" charset="0"/>
                <a:cs typeface="Times New Roman" panose="02020603050405020304" pitchFamily="18" charset="0"/>
              </a:rPr>
              <a:t>    {</a:t>
            </a:r>
          </a:p>
          <a:p>
            <a:r>
              <a:rPr lang="en-IN" sz="1700" dirty="0">
                <a:latin typeface="Times New Roman" panose="02020603050405020304" pitchFamily="18" charset="0"/>
                <a:cs typeface="Times New Roman" panose="02020603050405020304" pitchFamily="18" charset="0"/>
              </a:rPr>
              <a:t>      "Effect": "Allow",</a:t>
            </a:r>
          </a:p>
          <a:p>
            <a:r>
              <a:rPr lang="en-IN" sz="1700" dirty="0">
                <a:latin typeface="Times New Roman" panose="02020603050405020304" pitchFamily="18" charset="0"/>
                <a:cs typeface="Times New Roman" panose="02020603050405020304" pitchFamily="18" charset="0"/>
              </a:rPr>
              <a:t>      "Principal": {     "AWS":"</a:t>
            </a:r>
            <a:r>
              <a:rPr lang="en-IN" sz="1700" dirty="0" err="1">
                <a:latin typeface="Times New Roman" panose="02020603050405020304" pitchFamily="18" charset="0"/>
                <a:cs typeface="Times New Roman" panose="02020603050405020304" pitchFamily="18" charset="0"/>
              </a:rPr>
              <a:t>arn:aws:iam</a:t>
            </a:r>
            <a:r>
              <a:rPr lang="en-IN" sz="1700" dirty="0">
                <a:latin typeface="Times New Roman" panose="02020603050405020304" pitchFamily="18" charset="0"/>
                <a:cs typeface="Times New Roman" panose="02020603050405020304" pitchFamily="18" charset="0"/>
              </a:rPr>
              <a:t>::123456789012:user/</a:t>
            </a:r>
            <a:r>
              <a:rPr lang="en-IN" sz="1700" dirty="0" err="1">
                <a:latin typeface="Times New Roman" panose="02020603050405020304" pitchFamily="18" charset="0"/>
                <a:cs typeface="Times New Roman" panose="02020603050405020304" pitchFamily="18" charset="0"/>
              </a:rPr>
              <a:t>MyUser</a:t>
            </a:r>
            <a:r>
              <a:rPr lang="en-IN" sz="1700" dirty="0">
                <a:latin typeface="Times New Roman" panose="02020603050405020304" pitchFamily="18" charset="0"/>
                <a:cs typeface="Times New Roman" panose="02020603050405020304" pitchFamily="18" charset="0"/>
              </a:rPr>
              <a:t>"</a:t>
            </a:r>
          </a:p>
          <a:p>
            <a:r>
              <a:rPr lang="en-IN" sz="1700" dirty="0">
                <a:latin typeface="Times New Roman" panose="02020603050405020304" pitchFamily="18" charset="0"/>
                <a:cs typeface="Times New Roman" panose="02020603050405020304" pitchFamily="18" charset="0"/>
              </a:rPr>
              <a:t>      },</a:t>
            </a:r>
          </a:p>
          <a:p>
            <a:r>
              <a:rPr lang="en-IN" sz="1700" dirty="0">
                <a:latin typeface="Times New Roman" panose="02020603050405020304" pitchFamily="18" charset="0"/>
                <a:cs typeface="Times New Roman" panose="02020603050405020304" pitchFamily="18" charset="0"/>
              </a:rPr>
              <a:t>      "Action": "s3:PutObject",</a:t>
            </a:r>
          </a:p>
          <a:p>
            <a:r>
              <a:rPr lang="en-IN" sz="1700" dirty="0">
                <a:latin typeface="Times New Roman" panose="02020603050405020304" pitchFamily="18" charset="0"/>
                <a:cs typeface="Times New Roman" panose="02020603050405020304" pitchFamily="18" charset="0"/>
              </a:rPr>
              <a:t>      "Resource": "arn:aws:s3:::my-bucket/*"</a:t>
            </a:r>
          </a:p>
          <a:p>
            <a:r>
              <a:rPr lang="en-IN" sz="1700" dirty="0">
                <a:latin typeface="Times New Roman" panose="02020603050405020304" pitchFamily="18" charset="0"/>
                <a:cs typeface="Times New Roman" panose="02020603050405020304" pitchFamily="18" charset="0"/>
              </a:rPr>
              <a:t>    }</a:t>
            </a:r>
          </a:p>
          <a:p>
            <a:r>
              <a:rPr lang="en-IN" sz="1700" dirty="0">
                <a:latin typeface="Times New Roman" panose="02020603050405020304" pitchFamily="18" charset="0"/>
                <a:cs typeface="Times New Roman" panose="02020603050405020304" pitchFamily="18" charset="0"/>
              </a:rPr>
              <a:t>  ]</a:t>
            </a:r>
          </a:p>
          <a:p>
            <a:r>
              <a:rPr lang="en-IN" sz="1700" dirty="0">
                <a:latin typeface="Times New Roman" panose="02020603050405020304" pitchFamily="18" charset="0"/>
                <a:cs typeface="Times New Roman" panose="02020603050405020304" pitchFamily="18" charset="0"/>
              </a:rPr>
              <a:t>}</a:t>
            </a:r>
          </a:p>
        </p:txBody>
      </p:sp>
      <p:sp>
        <p:nvSpPr>
          <p:cNvPr id="7" name="Rectangle 6"/>
          <p:cNvSpPr/>
          <p:nvPr/>
        </p:nvSpPr>
        <p:spPr>
          <a:xfrm>
            <a:off x="2628898" y="4444243"/>
            <a:ext cx="1943102" cy="2446824"/>
          </a:xfrm>
          <a:prstGeom prst="rect">
            <a:avLst/>
          </a:prstGeom>
        </p:spPr>
        <p:txBody>
          <a:bodyPr wrap="square">
            <a:spAutoFit/>
          </a:bodyPr>
          <a:lstStyle/>
          <a:p>
            <a:r>
              <a:rPr lang="en-IN" dirty="0"/>
              <a:t> </a:t>
            </a:r>
            <a:r>
              <a:rPr lang="en-IN" sz="1500" dirty="0">
                <a:latin typeface="Times New Roman" panose="02020603050405020304" pitchFamily="18" charset="0"/>
                <a:cs typeface="Times New Roman" panose="02020603050405020304" pitchFamily="18" charset="0"/>
              </a:rPr>
              <a:t>my-bucket</a:t>
            </a:r>
          </a:p>
          <a:p>
            <a:r>
              <a:rPr lang="en-IN" sz="1500" dirty="0">
                <a:latin typeface="Times New Roman" panose="02020603050405020304" pitchFamily="18" charset="0"/>
                <a:cs typeface="Times New Roman" panose="02020603050405020304" pitchFamily="18" charset="0"/>
              </a:rPr>
              <a:t>            /    |    \</a:t>
            </a:r>
          </a:p>
          <a:p>
            <a:r>
              <a:rPr lang="en-IN" sz="1500" dirty="0">
                <a:latin typeface="Times New Roman" panose="02020603050405020304" pitchFamily="18" charset="0"/>
                <a:cs typeface="Times New Roman" panose="02020603050405020304" pitchFamily="18" charset="0"/>
              </a:rPr>
              <a:t>       [read] [read] [read]</a:t>
            </a:r>
          </a:p>
          <a:p>
            <a:r>
              <a:rPr lang="en-IN" sz="1500" dirty="0">
                <a:latin typeface="Times New Roman" panose="02020603050405020304" pitchFamily="18" charset="0"/>
                <a:cs typeface="Times New Roman" panose="02020603050405020304" pitchFamily="18" charset="0"/>
              </a:rPr>
              <a:t>        (public access)  </a:t>
            </a:r>
          </a:p>
          <a:p>
            <a:r>
              <a:rPr lang="en-IN" sz="1500" dirty="0">
                <a:latin typeface="Times New Roman" panose="02020603050405020304" pitchFamily="18" charset="0"/>
                <a:cs typeface="Times New Roman" panose="02020603050405020304" pitchFamily="18" charset="0"/>
              </a:rPr>
              <a:t>                ^</a:t>
            </a:r>
          </a:p>
          <a:p>
            <a:r>
              <a:rPr lang="en-IN" sz="1500" dirty="0">
                <a:latin typeface="Times New Roman" panose="02020603050405020304" pitchFamily="18" charset="0"/>
                <a:cs typeface="Times New Roman" panose="02020603050405020304" pitchFamily="18" charset="0"/>
              </a:rPr>
              <a:t>                |</a:t>
            </a:r>
          </a:p>
          <a:p>
            <a:r>
              <a:rPr lang="en-IN" sz="1500" dirty="0">
                <a:latin typeface="Times New Roman" panose="02020603050405020304" pitchFamily="18" charset="0"/>
                <a:cs typeface="Times New Roman" panose="02020603050405020304" pitchFamily="18" charset="0"/>
              </a:rPr>
              <a:t>          [write] (only </a:t>
            </a:r>
            <a:r>
              <a:rPr lang="en-IN" sz="1500" dirty="0" err="1">
                <a:latin typeface="Times New Roman" panose="02020603050405020304" pitchFamily="18" charset="0"/>
                <a:cs typeface="Times New Roman" panose="02020603050405020304" pitchFamily="18" charset="0"/>
              </a:rPr>
              <a:t>MyUser</a:t>
            </a:r>
            <a:r>
              <a:rPr lang="en-IN" sz="1500" dirty="0">
                <a:latin typeface="Times New Roman" panose="02020603050405020304" pitchFamily="18" charset="0"/>
                <a:cs typeface="Times New Roman" panose="02020603050405020304" pitchFamily="18" charset="0"/>
              </a:rPr>
              <a:t>)</a:t>
            </a:r>
          </a:p>
          <a:p>
            <a:r>
              <a:rPr lang="en-IN" sz="1500" dirty="0">
                <a:latin typeface="Times New Roman" panose="02020603050405020304" pitchFamily="18" charset="0"/>
                <a:cs typeface="Times New Roman" panose="02020603050405020304" pitchFamily="18" charset="0"/>
              </a:rPr>
              <a:t>           (upload)</a:t>
            </a:r>
          </a:p>
        </p:txBody>
      </p:sp>
    </p:spTree>
    <p:extLst>
      <p:ext uri="{BB962C8B-B14F-4D97-AF65-F5344CB8AC3E}">
        <p14:creationId xmlns:p14="http://schemas.microsoft.com/office/powerpoint/2010/main" val="1927211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99" y="235667"/>
            <a:ext cx="8686800" cy="3970318"/>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Bucket ACLs</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Object ACLs</a:t>
            </a:r>
            <a:r>
              <a:rPr lang="en-US" dirty="0">
                <a:latin typeface="Times New Roman" panose="02020603050405020304" pitchFamily="18" charset="0"/>
                <a:cs typeface="Times New Roman" panose="02020603050405020304" pitchFamily="18" charset="0"/>
              </a:rPr>
              <a:t> are often </a:t>
            </a:r>
            <a:r>
              <a:rPr lang="en-US" b="1" dirty="0">
                <a:solidFill>
                  <a:srgbClr val="FF0000"/>
                </a:solidFill>
                <a:latin typeface="Times New Roman" panose="02020603050405020304" pitchFamily="18" charset="0"/>
                <a:cs typeface="Times New Roman" panose="02020603050405020304" pitchFamily="18" charset="0"/>
              </a:rPr>
              <a:t>managed using XML format instead of JSON</a:t>
            </a:r>
          </a:p>
          <a:p>
            <a:endParaRPr lang="en-US" b="1" dirty="0">
              <a:solidFill>
                <a:srgbClr val="FF0000"/>
              </a:solidFill>
              <a:latin typeface="Times New Roman" panose="02020603050405020304" pitchFamily="18" charset="0"/>
              <a:cs typeface="Times New Roman" panose="02020603050405020304" pitchFamily="18" charset="0"/>
            </a:endParaRPr>
          </a:p>
          <a:p>
            <a:r>
              <a:rPr lang="en-US" b="1" dirty="0">
                <a:solidFill>
                  <a:srgbClr val="FF0000"/>
                </a:solidFill>
                <a:latin typeface="Times New Roman" panose="02020603050405020304" pitchFamily="18" charset="0"/>
                <a:cs typeface="Times New Roman" panose="02020603050405020304" pitchFamily="18" charset="0"/>
              </a:rPr>
              <a:t>Bucket ACL Policies</a:t>
            </a:r>
          </a:p>
          <a:p>
            <a:r>
              <a:rPr lang="en-US" dirty="0">
                <a:solidFill>
                  <a:srgbClr val="001D35"/>
                </a:solidFill>
                <a:latin typeface="Times New Roman" panose="02020603050405020304" pitchFamily="18" charset="0"/>
                <a:cs typeface="Times New Roman" panose="02020603050405020304" pitchFamily="18" charset="0"/>
              </a:rPr>
              <a:t>	A "Bucket ACL Policy" in Amazon S3 refers to an </a:t>
            </a:r>
            <a:r>
              <a:rPr lang="en-US" b="1" dirty="0">
                <a:solidFill>
                  <a:srgbClr val="FF0000"/>
                </a:solidFill>
                <a:latin typeface="Times New Roman" panose="02020603050405020304" pitchFamily="18" charset="0"/>
                <a:cs typeface="Times New Roman" panose="02020603050405020304" pitchFamily="18" charset="0"/>
              </a:rPr>
              <a:t>Access Control List (ACL)</a:t>
            </a:r>
            <a:r>
              <a:rPr lang="en-US" dirty="0">
                <a:solidFill>
                  <a:srgbClr val="001D35"/>
                </a:solidFill>
                <a:latin typeface="Times New Roman" panose="02020603050405020304" pitchFamily="18" charset="0"/>
                <a:cs typeface="Times New Roman" panose="02020603050405020304" pitchFamily="18" charset="0"/>
              </a:rPr>
              <a:t> that is attached to an S3 bucket, allowing you to define </a:t>
            </a:r>
            <a:r>
              <a:rPr lang="en-US" b="1" dirty="0">
                <a:solidFill>
                  <a:srgbClr val="001D35"/>
                </a:solidFill>
                <a:latin typeface="Times New Roman" panose="02020603050405020304" pitchFamily="18" charset="0"/>
                <a:cs typeface="Times New Roman" panose="02020603050405020304" pitchFamily="18" charset="0"/>
              </a:rPr>
              <a:t>which users or groups can access the bucket </a:t>
            </a:r>
            <a:r>
              <a:rPr lang="en-US" dirty="0">
                <a:solidFill>
                  <a:srgbClr val="001D35"/>
                </a:solidFill>
                <a:latin typeface="Times New Roman" panose="02020603050405020304" pitchFamily="18" charset="0"/>
                <a:cs typeface="Times New Roman" panose="02020603050405020304" pitchFamily="18" charset="0"/>
              </a:rPr>
              <a:t>and the </a:t>
            </a:r>
            <a:r>
              <a:rPr lang="en-US" b="1" dirty="0">
                <a:solidFill>
                  <a:srgbClr val="001D35"/>
                </a:solidFill>
                <a:latin typeface="Times New Roman" panose="02020603050405020304" pitchFamily="18" charset="0"/>
                <a:cs typeface="Times New Roman" panose="02020603050405020304" pitchFamily="18" charset="0"/>
              </a:rPr>
              <a:t>level of access they have (read, write, full control), </a:t>
            </a:r>
            <a:r>
              <a:rPr lang="en-US" dirty="0">
                <a:solidFill>
                  <a:srgbClr val="001D35"/>
                </a:solidFill>
                <a:latin typeface="Times New Roman" panose="02020603050405020304" pitchFamily="18" charset="0"/>
                <a:cs typeface="Times New Roman" panose="02020603050405020304" pitchFamily="18" charset="0"/>
              </a:rPr>
              <a:t>essentially managing permissions at the bucket level; </a:t>
            </a:r>
          </a:p>
          <a:p>
            <a:r>
              <a:rPr lang="en-US" dirty="0">
                <a:solidFill>
                  <a:srgbClr val="001D35"/>
                </a:solidFill>
                <a:latin typeface="Times New Roman" panose="02020603050405020304" pitchFamily="18" charset="0"/>
                <a:cs typeface="Times New Roman" panose="02020603050405020304" pitchFamily="18" charset="0"/>
              </a:rPr>
              <a:t>However, AWS generally </a:t>
            </a:r>
            <a:r>
              <a:rPr lang="en-US" b="1" dirty="0">
                <a:solidFill>
                  <a:srgbClr val="FF0000"/>
                </a:solidFill>
                <a:latin typeface="Times New Roman" panose="02020603050405020304" pitchFamily="18" charset="0"/>
                <a:cs typeface="Times New Roman" panose="02020603050405020304" pitchFamily="18" charset="0"/>
              </a:rPr>
              <a:t>recommends using bucket policies instead of ACLs </a:t>
            </a:r>
            <a:r>
              <a:rPr lang="en-US" dirty="0">
                <a:solidFill>
                  <a:srgbClr val="001D35"/>
                </a:solidFill>
                <a:latin typeface="Times New Roman" panose="02020603050405020304" pitchFamily="18" charset="0"/>
                <a:cs typeface="Times New Roman" panose="02020603050405020304" pitchFamily="18" charset="0"/>
              </a:rPr>
              <a:t>as they offer more granular control and flexibility for managing access to S3 resources. </a:t>
            </a:r>
          </a:p>
          <a:p>
            <a:endParaRPr lang="en-US" dirty="0">
              <a:solidFill>
                <a:srgbClr val="001D35"/>
              </a:solidFill>
              <a:latin typeface="Times New Roman" panose="02020603050405020304" pitchFamily="18" charset="0"/>
              <a:cs typeface="Times New Roman" panose="02020603050405020304" pitchFamily="18" charset="0"/>
            </a:endParaRPr>
          </a:p>
          <a:p>
            <a:r>
              <a:rPr lang="en-US" b="1" dirty="0">
                <a:solidFill>
                  <a:srgbClr val="FF0000"/>
                </a:solidFill>
                <a:latin typeface="Times New Roman" panose="02020603050405020304" pitchFamily="18" charset="0"/>
                <a:cs typeface="Times New Roman" panose="02020603050405020304" pitchFamily="18" charset="0"/>
              </a:rPr>
              <a:t>Object ACL Policies</a:t>
            </a:r>
          </a:p>
          <a:p>
            <a:r>
              <a:rPr lang="en-US" dirty="0">
                <a:solidFill>
                  <a:srgbClr val="001D35"/>
                </a:solidFill>
                <a:latin typeface="Times New Roman" panose="02020603050405020304" pitchFamily="18" charset="0"/>
                <a:cs typeface="Times New Roman" panose="02020603050405020304" pitchFamily="18" charset="0"/>
              </a:rPr>
              <a:t>	Object ACLs control access to individual objects within the bucket. This is useful when you want to set different permissions for specific objects in the same bucket.</a:t>
            </a:r>
          </a:p>
          <a:p>
            <a:endParaRPr lang="en-IN" dirty="0">
              <a:solidFill>
                <a:srgbClr val="001D35"/>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2168923" y="3930355"/>
            <a:ext cx="3685778" cy="2697457"/>
          </a:xfrm>
          <a:prstGeom prst="rect">
            <a:avLst/>
          </a:prstGeom>
          <a:ln w="6350">
            <a:solidFill>
              <a:schemeClr val="tx1"/>
            </a:solidFill>
          </a:ln>
        </p:spPr>
      </p:pic>
    </p:spTree>
    <p:extLst>
      <p:ext uri="{BB962C8B-B14F-4D97-AF65-F5344CB8AC3E}">
        <p14:creationId xmlns:p14="http://schemas.microsoft.com/office/powerpoint/2010/main" val="12398819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5283" y="217986"/>
            <a:ext cx="8627717" cy="4585871"/>
          </a:xfrm>
          <a:prstGeom prst="rect">
            <a:avLst/>
          </a:prstGeom>
        </p:spPr>
        <p:txBody>
          <a:bodyPr wrap="square">
            <a:spAutoFit/>
          </a:bodyPr>
          <a:lstStyle/>
          <a:p>
            <a:r>
              <a:rPr lang="en-US" sz="2200" dirty="0">
                <a:solidFill>
                  <a:srgbClr val="FF0000"/>
                </a:solidFill>
                <a:latin typeface="Times New Roman" pitchFamily="18" charset="0"/>
                <a:cs typeface="Times New Roman" pitchFamily="18" charset="0"/>
              </a:rPr>
              <a:t>Identity based Policies - IAM (Identity and Access Management) Policy </a:t>
            </a:r>
          </a:p>
          <a:p>
            <a:r>
              <a:rPr lang="en-US" dirty="0"/>
              <a:t>	</a:t>
            </a:r>
            <a:r>
              <a:rPr lang="en-US" dirty="0">
                <a:latin typeface="Times New Roman" pitchFamily="18" charset="0"/>
                <a:cs typeface="Times New Roman" pitchFamily="18" charset="0"/>
              </a:rPr>
              <a:t>IAM is an AWS service for managing both </a:t>
            </a:r>
            <a:r>
              <a:rPr lang="en-US" b="1" dirty="0">
                <a:latin typeface="Times New Roman" pitchFamily="18" charset="0"/>
                <a:cs typeface="Times New Roman" pitchFamily="18" charset="0"/>
              </a:rPr>
              <a:t>authentication and authorization </a:t>
            </a:r>
            <a:r>
              <a:rPr lang="en-US" dirty="0">
                <a:latin typeface="Times New Roman" pitchFamily="18" charset="0"/>
                <a:cs typeface="Times New Roman" pitchFamily="18" charset="0"/>
              </a:rPr>
              <a:t>in determining who can access which resources in your AWS account. At the core of IAM’s authorization system is an IAM policy.</a:t>
            </a:r>
          </a:p>
          <a:p>
            <a:endParaRPr lang="en-US" dirty="0">
              <a:solidFill>
                <a:srgbClr val="242424"/>
              </a:solidFill>
              <a:latin typeface="Times New Roman" panose="02020603050405020304" pitchFamily="18" charset="0"/>
              <a:cs typeface="Times New Roman" panose="02020603050405020304" pitchFamily="18" charset="0"/>
            </a:endParaRPr>
          </a:p>
          <a:p>
            <a:r>
              <a:rPr lang="en-US" dirty="0">
                <a:solidFill>
                  <a:srgbClr val="242424"/>
                </a:solidFill>
                <a:latin typeface="Times New Roman" panose="02020603050405020304" pitchFamily="18" charset="0"/>
                <a:cs typeface="Times New Roman" panose="02020603050405020304" pitchFamily="18" charset="0"/>
              </a:rPr>
              <a:t>	Identity-based policies are policies that define </a:t>
            </a:r>
            <a:r>
              <a:rPr lang="en-US" b="1" dirty="0">
                <a:solidFill>
                  <a:srgbClr val="242424"/>
                </a:solidFill>
                <a:latin typeface="Times New Roman" panose="02020603050405020304" pitchFamily="18" charset="0"/>
                <a:cs typeface="Times New Roman" panose="02020603050405020304" pitchFamily="18" charset="0"/>
              </a:rPr>
              <a:t>what actions an </a:t>
            </a:r>
            <a:r>
              <a:rPr lang="en-US" b="1" dirty="0">
                <a:solidFill>
                  <a:srgbClr val="FF0000"/>
                </a:solidFill>
                <a:latin typeface="Times New Roman" panose="02020603050405020304" pitchFamily="18" charset="0"/>
                <a:cs typeface="Times New Roman" panose="02020603050405020304" pitchFamily="18" charset="0"/>
              </a:rPr>
              <a:t>IAM identity (user, group, or role) </a:t>
            </a:r>
            <a:r>
              <a:rPr lang="en-US" dirty="0">
                <a:solidFill>
                  <a:srgbClr val="242424"/>
                </a:solidFill>
                <a:latin typeface="Times New Roman" panose="02020603050405020304" pitchFamily="18" charset="0"/>
                <a:cs typeface="Times New Roman" panose="02020603050405020304" pitchFamily="18" charset="0"/>
              </a:rPr>
              <a:t>are allowed to take against specific resources.</a:t>
            </a:r>
            <a:r>
              <a:rPr lang="en-US" dirty="0"/>
              <a:t> </a:t>
            </a:r>
            <a:r>
              <a:rPr lang="en-US" dirty="0">
                <a:solidFill>
                  <a:srgbClr val="242424"/>
                </a:solidFill>
                <a:latin typeface="Times New Roman" panose="02020603050405020304" pitchFamily="18" charset="0"/>
                <a:cs typeface="Times New Roman" panose="02020603050405020304" pitchFamily="18" charset="0"/>
              </a:rPr>
              <a:t>They are written in JSON format </a:t>
            </a:r>
          </a:p>
          <a:p>
            <a:endParaRPr lang="en-US" dirty="0">
              <a:solidFill>
                <a:srgbClr val="242424"/>
              </a:solidFill>
              <a:latin typeface="Times New Roman" panose="02020603050405020304" pitchFamily="18" charset="0"/>
              <a:cs typeface="Times New Roman" panose="02020603050405020304" pitchFamily="18" charset="0"/>
            </a:endParaRPr>
          </a:p>
          <a:p>
            <a:r>
              <a:rPr lang="en-US" b="1" dirty="0">
                <a:latin typeface="Times New Roman" pitchFamily="18" charset="0"/>
                <a:cs typeface="Times New Roman" pitchFamily="18" charset="0"/>
              </a:rPr>
              <a:t>Applying the Policy</a:t>
            </a:r>
          </a:p>
          <a:p>
            <a:endParaRPr lang="en-US" b="1" dirty="0">
              <a:latin typeface="Times New Roman" pitchFamily="18" charset="0"/>
              <a:cs typeface="Times New Roman" pitchFamily="18" charset="0"/>
            </a:endParaRPr>
          </a:p>
          <a:p>
            <a:r>
              <a:rPr lang="en-US" dirty="0">
                <a:latin typeface="Times New Roman" pitchFamily="18" charset="0"/>
                <a:cs typeface="Times New Roman" pitchFamily="18" charset="0"/>
              </a:rPr>
              <a:t>To apply these IAM policies:</a:t>
            </a:r>
          </a:p>
          <a:p>
            <a:pPr marL="457200" indent="-457200">
              <a:buFont typeface="+mj-lt"/>
              <a:buAutoNum type="arabicPeriod"/>
            </a:pPr>
            <a:r>
              <a:rPr lang="en-US" dirty="0">
                <a:latin typeface="Times New Roman" pitchFamily="18" charset="0"/>
                <a:cs typeface="Times New Roman" pitchFamily="18" charset="0"/>
              </a:rPr>
              <a:t>Go to the IAM console in AWS.</a:t>
            </a:r>
          </a:p>
          <a:p>
            <a:pPr marL="457200" indent="-457200">
              <a:buFont typeface="+mj-lt"/>
              <a:buAutoNum type="arabicPeriod"/>
            </a:pPr>
            <a:r>
              <a:rPr lang="en-US" dirty="0">
                <a:latin typeface="Times New Roman" pitchFamily="18" charset="0"/>
                <a:cs typeface="Times New Roman" pitchFamily="18" charset="0"/>
              </a:rPr>
              <a:t>Create a new policy or edit an existing one.</a:t>
            </a:r>
          </a:p>
          <a:p>
            <a:pPr marL="457200" indent="-457200">
              <a:buFont typeface="+mj-lt"/>
              <a:buAutoNum type="arabicPeriod"/>
            </a:pPr>
            <a:r>
              <a:rPr lang="en-US" dirty="0">
                <a:latin typeface="Times New Roman" pitchFamily="18" charset="0"/>
                <a:cs typeface="Times New Roman" pitchFamily="18" charset="0"/>
              </a:rPr>
              <a:t>Attach the policy to the appropriate IAM user, group, or role.</a:t>
            </a:r>
          </a:p>
          <a:p>
            <a:endParaRPr lang="en-IN" dirty="0">
              <a:solidFill>
                <a:srgbClr val="242424"/>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5065886" y="2983283"/>
            <a:ext cx="3870296" cy="3486790"/>
          </a:xfrm>
          <a:prstGeom prst="rect">
            <a:avLst/>
          </a:prstGeom>
        </p:spPr>
      </p:pic>
    </p:spTree>
    <p:extLst>
      <p:ext uri="{BB962C8B-B14F-4D97-AF65-F5344CB8AC3E}">
        <p14:creationId xmlns:p14="http://schemas.microsoft.com/office/powerpoint/2010/main" val="2600861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SOE III\Desktop\cloud computing\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7275" y="1524000"/>
            <a:ext cx="7027863"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4936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599" y="299913"/>
            <a:ext cx="8406245" cy="2092881"/>
          </a:xfrm>
          <a:prstGeom prst="rect">
            <a:avLst/>
          </a:prstGeom>
          <a:ln>
            <a:solidFill>
              <a:srgbClr val="FF0000"/>
            </a:solidFill>
          </a:ln>
        </p:spPr>
        <p:txBody>
          <a:bodyPr wrap="square">
            <a:spAutoFit/>
          </a:bodyPr>
          <a:lstStyle/>
          <a:p>
            <a:r>
              <a:rPr lang="en-US" sz="2200" b="1" dirty="0">
                <a:latin typeface="Times New Roman" pitchFamily="18" charset="0"/>
                <a:cs typeface="Times New Roman" pitchFamily="18" charset="0"/>
              </a:rPr>
              <a:t>Difference between Backup </a:t>
            </a:r>
            <a:r>
              <a:rPr lang="en-US" sz="2200" b="1" dirty="0" err="1">
                <a:latin typeface="Times New Roman" pitchFamily="18" charset="0"/>
                <a:cs typeface="Times New Roman" pitchFamily="18" charset="0"/>
              </a:rPr>
              <a:t>vs</a:t>
            </a:r>
            <a:r>
              <a:rPr lang="en-US" sz="2200" b="1" dirty="0">
                <a:latin typeface="Times New Roman" pitchFamily="18" charset="0"/>
                <a:cs typeface="Times New Roman" pitchFamily="18" charset="0"/>
              </a:rPr>
              <a:t> Snapshot</a:t>
            </a:r>
            <a:endParaRPr lang="en-US" sz="2200" dirty="0">
              <a:latin typeface="Times New Roman" pitchFamily="18" charset="0"/>
              <a:cs typeface="Times New Roman" pitchFamily="18" charset="0"/>
            </a:endParaRPr>
          </a:p>
          <a:p>
            <a:r>
              <a:rPr lang="en-US" b="1" dirty="0">
                <a:latin typeface="Times New Roman" pitchFamily="18" charset="0"/>
                <a:cs typeface="Times New Roman" pitchFamily="18" charset="0"/>
              </a:rPr>
              <a:t>Backup:</a:t>
            </a:r>
            <a:r>
              <a:rPr lang="en-US" dirty="0">
                <a:latin typeface="Times New Roman" pitchFamily="18" charset="0"/>
                <a:cs typeface="Times New Roman" pitchFamily="18" charset="0"/>
              </a:rPr>
              <a:t> It can be stored in any location, any server (or) any drive. It’s a long-term process to complete the backup based on size. It is utilized to fully store the backup. Backups have different starting points and different endpoints.</a:t>
            </a:r>
          </a:p>
          <a:p>
            <a:r>
              <a:rPr lang="en-US" b="1" dirty="0">
                <a:latin typeface="Times New Roman" pitchFamily="18" charset="0"/>
                <a:cs typeface="Times New Roman" pitchFamily="18" charset="0"/>
              </a:rPr>
              <a:t>Snapshot</a:t>
            </a:r>
            <a:r>
              <a:rPr lang="en-US" dirty="0">
                <a:latin typeface="Times New Roman" pitchFamily="18" charset="0"/>
                <a:cs typeface="Times New Roman" pitchFamily="18" charset="0"/>
              </a:rPr>
              <a:t>: It can be stored in a location, where the original data is present. It’s a short-term process to complete the snapshot because it takes only the changed data. It is utilized for versioning. Snapshot has a recent picture of your server.</a:t>
            </a:r>
          </a:p>
        </p:txBody>
      </p:sp>
      <p:sp>
        <p:nvSpPr>
          <p:cNvPr id="5" name="Rectangle 4"/>
          <p:cNvSpPr/>
          <p:nvPr/>
        </p:nvSpPr>
        <p:spPr>
          <a:xfrm>
            <a:off x="155864" y="2591114"/>
            <a:ext cx="8499763" cy="4308872"/>
          </a:xfrm>
          <a:prstGeom prst="rect">
            <a:avLst/>
          </a:prstGeom>
          <a:ln>
            <a:solidFill>
              <a:schemeClr val="accent1"/>
            </a:solidFill>
          </a:ln>
        </p:spPr>
        <p:txBody>
          <a:bodyPr wrap="square">
            <a:spAutoFit/>
          </a:bodyPr>
          <a:lstStyle/>
          <a:p>
            <a:pPr fontAlgn="base"/>
            <a:r>
              <a:rPr lang="en-US" sz="2200" b="1" dirty="0">
                <a:latin typeface="Times New Roman" pitchFamily="18" charset="0"/>
                <a:cs typeface="Times New Roman" pitchFamily="18" charset="0"/>
              </a:rPr>
              <a:t>Benefits of AWS Snapshots</a:t>
            </a:r>
          </a:p>
          <a:p>
            <a:pPr fontAlgn="base"/>
            <a:r>
              <a:rPr lang="en-US" dirty="0">
                <a:latin typeface="Times New Roman" pitchFamily="18" charset="0"/>
                <a:cs typeface="Times New Roman" pitchFamily="18" charset="0"/>
              </a:rPr>
              <a:t>Some benefits of AWS Snapshots are listed below:</a:t>
            </a:r>
          </a:p>
          <a:p>
            <a:pPr fontAlgn="base"/>
            <a:r>
              <a:rPr lang="en-US" b="1" dirty="0">
                <a:latin typeface="Times New Roman" pitchFamily="18" charset="0"/>
                <a:cs typeface="Times New Roman" pitchFamily="18" charset="0"/>
              </a:rPr>
              <a:t>1. Automation: </a:t>
            </a:r>
            <a:r>
              <a:rPr lang="en-US" dirty="0">
                <a:latin typeface="Times New Roman" pitchFamily="18" charset="0"/>
                <a:cs typeface="Times New Roman" pitchFamily="18" charset="0"/>
              </a:rPr>
              <a:t>The data stored in the AWS EBS will be dynamical means the data will continuously added to the volume so instead of performing manually you can automate the whole processes like you can set the timer in the snapshots configuration while creating AWS snapshots then snapshots will be automatically with in the certain intervals of time.</a:t>
            </a:r>
          </a:p>
          <a:p>
            <a:pPr fontAlgn="base"/>
            <a:r>
              <a:rPr lang="en-US" b="1" dirty="0">
                <a:latin typeface="Times New Roman" pitchFamily="18" charset="0"/>
                <a:cs typeface="Times New Roman" pitchFamily="18" charset="0"/>
              </a:rPr>
              <a:t>2. Cost-effective: </a:t>
            </a:r>
            <a:r>
              <a:rPr lang="en-US" dirty="0">
                <a:latin typeface="Times New Roman" pitchFamily="18" charset="0"/>
                <a:cs typeface="Times New Roman" pitchFamily="18" charset="0"/>
              </a:rPr>
              <a:t>The design of AWS Snapshots will make them effective for the cost wise. Because AWS snapshots will follow the incremental type which the data added new to the existing storage will only been taken as an snapshots not the entire data. The pricing will only depends on the amount of data have been backed up.</a:t>
            </a:r>
          </a:p>
          <a:p>
            <a:pPr fontAlgn="base"/>
            <a:r>
              <a:rPr lang="en-US" b="1" dirty="0">
                <a:latin typeface="Times New Roman" pitchFamily="18" charset="0"/>
                <a:cs typeface="Times New Roman" pitchFamily="18" charset="0"/>
              </a:rPr>
              <a:t>3. Secure: </a:t>
            </a:r>
            <a:r>
              <a:rPr lang="en-US" dirty="0">
                <a:latin typeface="Times New Roman" pitchFamily="18" charset="0"/>
                <a:cs typeface="Times New Roman" pitchFamily="18" charset="0"/>
              </a:rPr>
              <a:t>The data which is been backed up using AWS snapshots will have an encryption and also you can re-encrypt the snapshots depending on the requirement.</a:t>
            </a:r>
          </a:p>
          <a:p>
            <a:pPr fontAlgn="base"/>
            <a:r>
              <a:rPr lang="en-US" b="1" dirty="0">
                <a:latin typeface="Times New Roman" pitchFamily="18" charset="0"/>
                <a:cs typeface="Times New Roman" pitchFamily="18" charset="0"/>
              </a:rPr>
              <a:t>4.  High Availability: </a:t>
            </a:r>
            <a:r>
              <a:rPr lang="en-US" dirty="0">
                <a:latin typeface="Times New Roman" pitchFamily="18" charset="0"/>
                <a:cs typeface="Times New Roman" pitchFamily="18" charset="0"/>
              </a:rPr>
              <a:t>The snapshots which we have taken will directly stored to </a:t>
            </a:r>
            <a:r>
              <a:rPr lang="en-US" dirty="0" err="1">
                <a:latin typeface="Times New Roman" pitchFamily="18" charset="0"/>
                <a:cs typeface="Times New Roman" pitchFamily="18" charset="0"/>
              </a:rPr>
              <a:t>amazon</a:t>
            </a:r>
            <a:r>
              <a:rPr lang="en-US" dirty="0">
                <a:latin typeface="Times New Roman" pitchFamily="18" charset="0"/>
                <a:cs typeface="Times New Roman" pitchFamily="18" charset="0"/>
              </a:rPr>
              <a:t> S3 for long term purpose. S3 is designed for 99.99999999% (11 nines) durability, ensuring higher availability of your EBS Snapshots.</a:t>
            </a:r>
          </a:p>
        </p:txBody>
      </p:sp>
    </p:spTree>
    <p:extLst>
      <p:ext uri="{BB962C8B-B14F-4D97-AF65-F5344CB8AC3E}">
        <p14:creationId xmlns:p14="http://schemas.microsoft.com/office/powerpoint/2010/main" val="42649019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3281" y="-110013"/>
            <a:ext cx="3831177" cy="646331"/>
          </a:xfrm>
          <a:prstGeom prst="rect">
            <a:avLst/>
          </a:prstGeom>
        </p:spPr>
        <p:txBody>
          <a:bodyPr wrap="none">
            <a:spAutoFit/>
          </a:bodyPr>
          <a:lstStyle/>
          <a:p>
            <a:r>
              <a:rPr lang="en-US" sz="3600" b="1" dirty="0">
                <a:latin typeface="Times New Roman" pitchFamily="18" charset="0"/>
                <a:ea typeface="Calibri" pitchFamily="34" charset="0"/>
                <a:cs typeface="Times New Roman" pitchFamily="18" charset="0"/>
              </a:rPr>
              <a:t>Container services</a:t>
            </a:r>
            <a:endParaRPr lang="en-US" sz="3600" b="1" dirty="0"/>
          </a:p>
        </p:txBody>
      </p:sp>
      <p:sp>
        <p:nvSpPr>
          <p:cNvPr id="5" name="Rectangle 4"/>
          <p:cNvSpPr/>
          <p:nvPr/>
        </p:nvSpPr>
        <p:spPr>
          <a:xfrm>
            <a:off x="145473" y="478143"/>
            <a:ext cx="8998528" cy="677108"/>
          </a:xfrm>
          <a:prstGeom prst="rect">
            <a:avLst/>
          </a:prstGeom>
        </p:spPr>
        <p:txBody>
          <a:bodyPr wrap="square">
            <a:spAutoFit/>
          </a:bodyPr>
          <a:lstStyle/>
          <a:p>
            <a:r>
              <a:rPr lang="en-US" sz="1800" dirty="0">
                <a:latin typeface="Times New Roman" pitchFamily="18" charset="0"/>
                <a:cs typeface="Times New Roman" pitchFamily="18" charset="0"/>
              </a:rPr>
              <a:t>To understand what containers are, we need to understand what containers are replacing, I t is replacing  the </a:t>
            </a:r>
            <a:r>
              <a:rPr lang="en-US" sz="2000" b="1" dirty="0">
                <a:solidFill>
                  <a:srgbClr val="FF0000"/>
                </a:solidFill>
                <a:latin typeface="Times New Roman" pitchFamily="18" charset="0"/>
                <a:cs typeface="Times New Roman" pitchFamily="18" charset="0"/>
              </a:rPr>
              <a:t>Virtual Machine</a:t>
            </a:r>
            <a:r>
              <a:rPr lang="en-US" sz="2000" dirty="0">
                <a:latin typeface="Times New Roman" pitchFamily="18" charset="0"/>
                <a:cs typeface="Times New Roman" pitchFamily="18" charset="0"/>
              </a:rPr>
              <a:t>.</a:t>
            </a:r>
          </a:p>
        </p:txBody>
      </p:sp>
      <p:sp>
        <p:nvSpPr>
          <p:cNvPr id="7" name="Rectangle 6"/>
          <p:cNvSpPr/>
          <p:nvPr/>
        </p:nvSpPr>
        <p:spPr>
          <a:xfrm>
            <a:off x="3387137" y="1052736"/>
            <a:ext cx="4734758" cy="430887"/>
          </a:xfrm>
          <a:prstGeom prst="rect">
            <a:avLst/>
          </a:prstGeom>
        </p:spPr>
        <p:txBody>
          <a:bodyPr wrap="none">
            <a:spAutoFit/>
          </a:bodyPr>
          <a:lstStyle/>
          <a:p>
            <a:r>
              <a:rPr lang="en-US" sz="2200" b="1" dirty="0">
                <a:latin typeface="Times New Roman" pitchFamily="18" charset="0"/>
                <a:cs typeface="Times New Roman" pitchFamily="18" charset="0"/>
              </a:rPr>
              <a:t>Virtual Machines (VM) </a:t>
            </a:r>
            <a:r>
              <a:rPr lang="en-US" sz="2200" b="1" dirty="0" err="1">
                <a:latin typeface="Times New Roman" pitchFamily="18" charset="0"/>
                <a:cs typeface="Times New Roman" pitchFamily="18" charset="0"/>
              </a:rPr>
              <a:t>vs</a:t>
            </a:r>
            <a:r>
              <a:rPr lang="en-US" sz="2200" b="1" dirty="0">
                <a:latin typeface="Times New Roman" pitchFamily="18" charset="0"/>
                <a:cs typeface="Times New Roman" pitchFamily="18" charset="0"/>
              </a:rPr>
              <a:t> Containers</a:t>
            </a:r>
          </a:p>
        </p:txBody>
      </p:sp>
      <p:grpSp>
        <p:nvGrpSpPr>
          <p:cNvPr id="16" name="Group 15"/>
          <p:cNvGrpSpPr/>
          <p:nvPr/>
        </p:nvGrpSpPr>
        <p:grpSpPr>
          <a:xfrm>
            <a:off x="311727" y="1556792"/>
            <a:ext cx="8004689" cy="5218078"/>
            <a:chOff x="415636" y="1405808"/>
            <a:chExt cx="11125200" cy="5369062"/>
          </a:xfrm>
        </p:grpSpPr>
        <p:pic>
          <p:nvPicPr>
            <p:cNvPr id="13" name="Picture 3"/>
            <p:cNvPicPr>
              <a:picLocks noChangeAspect="1" noChangeArrowheads="1"/>
            </p:cNvPicPr>
            <p:nvPr/>
          </p:nvPicPr>
          <p:blipFill>
            <a:blip r:embed="rId2"/>
            <a:srcRect/>
            <a:stretch>
              <a:fillRect/>
            </a:stretch>
          </p:blipFill>
          <p:spPr bwMode="auto">
            <a:xfrm>
              <a:off x="415636" y="1405808"/>
              <a:ext cx="11125200" cy="5369062"/>
            </a:xfrm>
            <a:prstGeom prst="rect">
              <a:avLst/>
            </a:prstGeom>
            <a:noFill/>
            <a:ln w="9525">
              <a:noFill/>
              <a:miter lim="800000"/>
              <a:headEnd/>
              <a:tailEnd/>
            </a:ln>
            <a:effectLst/>
          </p:spPr>
        </p:pic>
        <p:pic>
          <p:nvPicPr>
            <p:cNvPr id="1031" name="Picture 7"/>
            <p:cNvPicPr>
              <a:picLocks noChangeAspect="1" noChangeArrowheads="1"/>
            </p:cNvPicPr>
            <p:nvPr/>
          </p:nvPicPr>
          <p:blipFill>
            <a:blip r:embed="rId3"/>
            <a:srcRect/>
            <a:stretch>
              <a:fillRect/>
            </a:stretch>
          </p:blipFill>
          <p:spPr bwMode="auto">
            <a:xfrm>
              <a:off x="6220691" y="2604655"/>
              <a:ext cx="3519053" cy="1108363"/>
            </a:xfrm>
            <a:prstGeom prst="rect">
              <a:avLst/>
            </a:prstGeom>
            <a:noFill/>
            <a:ln w="9525">
              <a:noFill/>
              <a:miter lim="800000"/>
              <a:headEnd/>
              <a:tailEnd/>
            </a:ln>
            <a:effectLst/>
          </p:spPr>
        </p:pic>
      </p:grpSp>
    </p:spTree>
    <p:extLst>
      <p:ext uri="{BB962C8B-B14F-4D97-AF65-F5344CB8AC3E}">
        <p14:creationId xmlns:p14="http://schemas.microsoft.com/office/powerpoint/2010/main" val="8880654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64592"/>
            <a:ext cx="4572000" cy="5355312"/>
          </a:xfrm>
          <a:prstGeom prst="rect">
            <a:avLst/>
          </a:prstGeom>
          <a:ln>
            <a:solidFill>
              <a:schemeClr val="accent1"/>
            </a:solidFill>
          </a:ln>
        </p:spPr>
        <p:txBody>
          <a:bodyPr>
            <a:spAutoFit/>
          </a:bodyPr>
          <a:lstStyle/>
          <a:p>
            <a:pPr fontAlgn="base"/>
            <a:r>
              <a:rPr lang="en-US" dirty="0">
                <a:latin typeface="Times New Roman" pitchFamily="18" charset="0"/>
                <a:cs typeface="Times New Roman" pitchFamily="18" charset="0"/>
              </a:rPr>
              <a:t>   Each </a:t>
            </a:r>
            <a:r>
              <a:rPr lang="en-US" b="1" dirty="0">
                <a:solidFill>
                  <a:srgbClr val="FF0000"/>
                </a:solidFill>
                <a:latin typeface="Times New Roman" pitchFamily="18" charset="0"/>
                <a:cs typeface="Times New Roman" pitchFamily="18" charset="0"/>
              </a:rPr>
              <a:t>virtual machine </a:t>
            </a:r>
            <a:r>
              <a:rPr lang="en-US" b="1" dirty="0">
                <a:latin typeface="Times New Roman" pitchFamily="18" charset="0"/>
                <a:cs typeface="Times New Roman" pitchFamily="18" charset="0"/>
              </a:rPr>
              <a:t>runs a unique guest operating </a:t>
            </a:r>
            <a:r>
              <a:rPr lang="en-US" dirty="0">
                <a:latin typeface="Times New Roman" pitchFamily="18" charset="0"/>
                <a:cs typeface="Times New Roman" pitchFamily="18" charset="0"/>
              </a:rPr>
              <a:t>system. </a:t>
            </a:r>
          </a:p>
          <a:p>
            <a:pPr fontAlgn="base"/>
            <a:r>
              <a:rPr lang="en-US" dirty="0">
                <a:latin typeface="Times New Roman" pitchFamily="18" charset="0"/>
                <a:cs typeface="Times New Roman" pitchFamily="18" charset="0"/>
              </a:rPr>
              <a:t>   VMs with different operating systems can </a:t>
            </a:r>
            <a:r>
              <a:rPr lang="en-US" b="1" dirty="0">
                <a:latin typeface="Times New Roman" pitchFamily="18" charset="0"/>
                <a:cs typeface="Times New Roman" pitchFamily="18" charset="0"/>
              </a:rPr>
              <a:t>run on the same physical server</a:t>
            </a:r>
            <a:r>
              <a:rPr lang="en-US" dirty="0">
                <a:latin typeface="Times New Roman" pitchFamily="18" charset="0"/>
                <a:cs typeface="Times New Roman" pitchFamily="18" charset="0"/>
              </a:rPr>
              <a:t>—a UNIX VM can sit alongside a Linux VM, and so on. </a:t>
            </a:r>
          </a:p>
          <a:p>
            <a:pPr fontAlgn="base"/>
            <a:r>
              <a:rPr lang="en-US" dirty="0">
                <a:latin typeface="Times New Roman" pitchFamily="18" charset="0"/>
                <a:cs typeface="Times New Roman" pitchFamily="18" charset="0"/>
              </a:rPr>
              <a:t>    Each VM has its </a:t>
            </a:r>
            <a:r>
              <a:rPr lang="en-US" b="1" dirty="0">
                <a:latin typeface="Times New Roman" pitchFamily="18" charset="0"/>
                <a:cs typeface="Times New Roman" pitchFamily="18" charset="0"/>
              </a:rPr>
              <a:t>own binaries, libraries, and applications </a:t>
            </a:r>
            <a:r>
              <a:rPr lang="en-US" dirty="0">
                <a:latin typeface="Times New Roman" pitchFamily="18" charset="0"/>
                <a:cs typeface="Times New Roman" pitchFamily="18" charset="0"/>
              </a:rPr>
              <a:t>that it services</a:t>
            </a:r>
          </a:p>
          <a:p>
            <a:pPr fontAlgn="base"/>
            <a:endParaRPr lang="en-US" dirty="0">
              <a:latin typeface="Times New Roman" pitchFamily="18" charset="0"/>
              <a:cs typeface="Times New Roman" pitchFamily="18" charset="0"/>
            </a:endParaRPr>
          </a:p>
          <a:p>
            <a:pPr fontAlgn="base"/>
            <a:r>
              <a:rPr lang="en-US" dirty="0">
                <a:latin typeface="Times New Roman" pitchFamily="18" charset="0"/>
                <a:cs typeface="Times New Roman" pitchFamily="18" charset="0"/>
              </a:rPr>
              <a:t>    The </a:t>
            </a:r>
            <a:r>
              <a:rPr lang="en-US" b="1" dirty="0">
                <a:latin typeface="Times New Roman" pitchFamily="18" charset="0"/>
                <a:cs typeface="Times New Roman" pitchFamily="18" charset="0"/>
              </a:rPr>
              <a:t>hypervisor software,</a:t>
            </a:r>
            <a:r>
              <a:rPr lang="en-US" dirty="0">
                <a:latin typeface="Times New Roman" pitchFamily="18" charset="0"/>
                <a:cs typeface="Times New Roman" pitchFamily="18" charset="0"/>
              </a:rPr>
              <a:t> which </a:t>
            </a:r>
            <a:r>
              <a:rPr lang="en-US" b="1" dirty="0">
                <a:solidFill>
                  <a:srgbClr val="FF0000"/>
                </a:solidFill>
                <a:latin typeface="Times New Roman" pitchFamily="18" charset="0"/>
                <a:cs typeface="Times New Roman" pitchFamily="18" charset="0"/>
              </a:rPr>
              <a:t>simulates the physical infrastructure and divides the resources into numerous virtual machines</a:t>
            </a:r>
            <a:r>
              <a:rPr lang="en-US" dirty="0">
                <a:latin typeface="Times New Roman" pitchFamily="18" charset="0"/>
                <a:cs typeface="Times New Roman" pitchFamily="18" charset="0"/>
              </a:rPr>
              <a:t>, runs on top of virtual machines. The host computer or virtual machine monitor are other names for the hypervisor.</a:t>
            </a:r>
          </a:p>
          <a:p>
            <a:pPr fontAlgn="base"/>
            <a:endParaRPr lang="en-US" dirty="0">
              <a:latin typeface="Times New Roman" pitchFamily="18" charset="0"/>
              <a:cs typeface="Times New Roman" pitchFamily="18" charset="0"/>
            </a:endParaRPr>
          </a:p>
          <a:p>
            <a:pPr fontAlgn="base"/>
            <a:r>
              <a:rPr lang="en-US" dirty="0">
                <a:latin typeface="Times New Roman" pitchFamily="18" charset="0"/>
                <a:cs typeface="Times New Roman" pitchFamily="18" charset="0"/>
              </a:rPr>
              <a:t>   VMs are usually </a:t>
            </a:r>
            <a:r>
              <a:rPr lang="en-US" b="1" dirty="0">
                <a:latin typeface="Times New Roman" pitchFamily="18" charset="0"/>
                <a:cs typeface="Times New Roman" pitchFamily="18" charset="0"/>
              </a:rPr>
              <a:t>oversized, and many </a:t>
            </a:r>
            <a:r>
              <a:rPr lang="en-US" b="1" dirty="0">
                <a:solidFill>
                  <a:srgbClr val="FF0000"/>
                </a:solidFill>
                <a:latin typeface="Times New Roman" pitchFamily="18" charset="0"/>
                <a:cs typeface="Times New Roman" pitchFamily="18" charset="0"/>
              </a:rPr>
              <a:t>gigabytes </a:t>
            </a:r>
            <a:r>
              <a:rPr lang="en-US" b="1" dirty="0">
                <a:latin typeface="Times New Roman" pitchFamily="18" charset="0"/>
                <a:cs typeface="Times New Roman" pitchFamily="18" charset="0"/>
              </a:rPr>
              <a:t>in size </a:t>
            </a:r>
            <a:r>
              <a:rPr lang="en-US" dirty="0">
                <a:latin typeface="Times New Roman" pitchFamily="18" charset="0"/>
                <a:cs typeface="Times New Roman" pitchFamily="18" charset="0"/>
              </a:rPr>
              <a:t>since each VM container has its guest operating system, kernel, binaries, libraries, and applications.</a:t>
            </a:r>
          </a:p>
        </p:txBody>
      </p:sp>
      <p:sp>
        <p:nvSpPr>
          <p:cNvPr id="5" name="Rectangle 4"/>
          <p:cNvSpPr/>
          <p:nvPr/>
        </p:nvSpPr>
        <p:spPr>
          <a:xfrm>
            <a:off x="4644008" y="436981"/>
            <a:ext cx="4239485" cy="6740307"/>
          </a:xfrm>
          <a:prstGeom prst="rect">
            <a:avLst/>
          </a:prstGeom>
          <a:ln>
            <a:solidFill>
              <a:schemeClr val="accent1"/>
            </a:solidFill>
          </a:ln>
        </p:spPr>
        <p:txBody>
          <a:bodyPr wrap="square">
            <a:spAutoFit/>
          </a:bodyPr>
          <a:lstStyle/>
          <a:p>
            <a:pPr fontAlgn="base"/>
            <a:r>
              <a:rPr lang="en-US" b="1" dirty="0">
                <a:solidFill>
                  <a:srgbClr val="FF0000"/>
                </a:solidFill>
                <a:latin typeface="Times New Roman" pitchFamily="18" charset="0"/>
                <a:cs typeface="Times New Roman" pitchFamily="18" charset="0"/>
              </a:rPr>
              <a:t>Containers</a:t>
            </a:r>
            <a:r>
              <a:rPr lang="en-US" dirty="0">
                <a:latin typeface="Times New Roman" pitchFamily="18" charset="0"/>
                <a:cs typeface="Times New Roman" pitchFamily="18" charset="0"/>
              </a:rPr>
              <a:t> sit on top of a physical server and its host OS—for example, Linux or Windows. </a:t>
            </a:r>
          </a:p>
          <a:p>
            <a:pPr fontAlgn="base"/>
            <a:r>
              <a:rPr lang="en-US" dirty="0">
                <a:latin typeface="Times New Roman" pitchFamily="18" charset="0"/>
                <a:cs typeface="Times New Roman" pitchFamily="18" charset="0"/>
              </a:rPr>
              <a:t>Each container </a:t>
            </a:r>
            <a:r>
              <a:rPr lang="en-US" b="1" dirty="0">
                <a:latin typeface="Times New Roman" pitchFamily="18" charset="0"/>
                <a:cs typeface="Times New Roman" pitchFamily="18" charset="0"/>
              </a:rPr>
              <a:t>shares the host OS kernel </a:t>
            </a:r>
            <a:r>
              <a:rPr lang="en-US" dirty="0">
                <a:latin typeface="Times New Roman" pitchFamily="18" charset="0"/>
                <a:cs typeface="Times New Roman" pitchFamily="18" charset="0"/>
              </a:rPr>
              <a:t>and, usually, </a:t>
            </a:r>
            <a:r>
              <a:rPr lang="en-US" b="1" dirty="0">
                <a:latin typeface="Times New Roman" pitchFamily="18" charset="0"/>
                <a:cs typeface="Times New Roman" pitchFamily="18" charset="0"/>
              </a:rPr>
              <a:t>the binaries and libraries, too</a:t>
            </a:r>
            <a:r>
              <a:rPr lang="en-US" dirty="0">
                <a:latin typeface="Times New Roman" pitchFamily="18" charset="0"/>
                <a:cs typeface="Times New Roman" pitchFamily="18" charset="0"/>
              </a:rPr>
              <a:t>. </a:t>
            </a:r>
          </a:p>
          <a:p>
            <a:pPr fontAlgn="base"/>
            <a:endParaRPr lang="en-US" dirty="0">
              <a:latin typeface="Times New Roman" pitchFamily="18" charset="0"/>
              <a:cs typeface="Times New Roman" pitchFamily="18" charset="0"/>
            </a:endParaRPr>
          </a:p>
          <a:p>
            <a:pPr fontAlgn="base"/>
            <a:r>
              <a:rPr lang="en-US" dirty="0">
                <a:latin typeface="Times New Roman" pitchFamily="18" charset="0"/>
                <a:cs typeface="Times New Roman" pitchFamily="18" charset="0"/>
              </a:rPr>
              <a:t>Unlike virtual machines, container applications </a:t>
            </a:r>
            <a:r>
              <a:rPr lang="en-US" b="1" dirty="0" err="1">
                <a:solidFill>
                  <a:srgbClr val="FF0000"/>
                </a:solidFill>
                <a:latin typeface="Times New Roman" pitchFamily="18" charset="0"/>
                <a:cs typeface="Times New Roman" pitchFamily="18" charset="0"/>
              </a:rPr>
              <a:t>virtualize</a:t>
            </a:r>
            <a:r>
              <a:rPr lang="en-US" b="1" dirty="0">
                <a:solidFill>
                  <a:srgbClr val="FF0000"/>
                </a:solidFill>
                <a:latin typeface="Times New Roman" pitchFamily="18" charset="0"/>
                <a:cs typeface="Times New Roman" pitchFamily="18" charset="0"/>
              </a:rPr>
              <a:t> the OS rather than the hardware</a:t>
            </a:r>
            <a:r>
              <a:rPr lang="en-US" dirty="0">
                <a:latin typeface="Times New Roman" pitchFamily="18" charset="0"/>
                <a:cs typeface="Times New Roman" pitchFamily="18" charset="0"/>
              </a:rPr>
              <a:t>. </a:t>
            </a:r>
          </a:p>
          <a:p>
            <a:pPr fontAlgn="base"/>
            <a:endParaRPr lang="en-US" dirty="0">
              <a:latin typeface="Times New Roman" pitchFamily="18" charset="0"/>
              <a:cs typeface="Times New Roman" pitchFamily="18" charset="0"/>
            </a:endParaRPr>
          </a:p>
          <a:p>
            <a:pPr fontAlgn="base"/>
            <a:r>
              <a:rPr lang="en-US" dirty="0">
                <a:latin typeface="Times New Roman" pitchFamily="18" charset="0"/>
                <a:cs typeface="Times New Roman" pitchFamily="18" charset="0"/>
              </a:rPr>
              <a:t>Only the application and its dependencies are packed in container technology because they share most of their requirements. Shared components </a:t>
            </a:r>
            <a:r>
              <a:rPr lang="en-US" b="1" dirty="0">
                <a:latin typeface="Times New Roman" pitchFamily="18" charset="0"/>
                <a:cs typeface="Times New Roman" pitchFamily="18" charset="0"/>
              </a:rPr>
              <a:t>are read-only</a:t>
            </a:r>
            <a:r>
              <a:rPr lang="en-US" dirty="0">
                <a:latin typeface="Times New Roman" pitchFamily="18" charset="0"/>
                <a:cs typeface="Times New Roman" pitchFamily="18" charset="0"/>
              </a:rPr>
              <a:t>.</a:t>
            </a:r>
          </a:p>
          <a:p>
            <a:pPr fontAlgn="base"/>
            <a:endParaRPr lang="en-US" dirty="0">
              <a:latin typeface="Times New Roman" pitchFamily="18" charset="0"/>
              <a:cs typeface="Times New Roman" pitchFamily="18" charset="0"/>
            </a:endParaRPr>
          </a:p>
          <a:p>
            <a:pPr fontAlgn="base"/>
            <a:r>
              <a:rPr lang="en-US" dirty="0">
                <a:latin typeface="Times New Roman" pitchFamily="18" charset="0"/>
                <a:cs typeface="Times New Roman" pitchFamily="18" charset="0"/>
              </a:rPr>
              <a:t>They are </a:t>
            </a:r>
            <a:r>
              <a:rPr lang="en-US" b="1" dirty="0">
                <a:latin typeface="Times New Roman" pitchFamily="18" charset="0"/>
                <a:cs typeface="Times New Roman" pitchFamily="18" charset="0"/>
              </a:rPr>
              <a:t>merely </a:t>
            </a:r>
            <a:r>
              <a:rPr lang="en-US" b="1" dirty="0">
                <a:solidFill>
                  <a:srgbClr val="FF0000"/>
                </a:solidFill>
                <a:latin typeface="Times New Roman" pitchFamily="18" charset="0"/>
                <a:cs typeface="Times New Roman" pitchFamily="18" charset="0"/>
              </a:rPr>
              <a:t>megabytes </a:t>
            </a:r>
            <a:r>
              <a:rPr lang="en-US" b="1" dirty="0">
                <a:latin typeface="Times New Roman" pitchFamily="18" charset="0"/>
                <a:cs typeface="Times New Roman" pitchFamily="18" charset="0"/>
              </a:rPr>
              <a:t>in size and far lighter than virtual machines.</a:t>
            </a:r>
          </a:p>
          <a:p>
            <a:pPr fontAlgn="base"/>
            <a:endParaRPr lang="en-US" b="1" dirty="0">
              <a:latin typeface="Times New Roman" pitchFamily="18" charset="0"/>
              <a:cs typeface="Times New Roman" pitchFamily="18" charset="0"/>
            </a:endParaRPr>
          </a:p>
          <a:p>
            <a:pPr fontAlgn="base"/>
            <a:r>
              <a:rPr lang="en-US" dirty="0">
                <a:latin typeface="Times New Roman" pitchFamily="18" charset="0"/>
                <a:cs typeface="Times New Roman" pitchFamily="18" charset="0"/>
              </a:rPr>
              <a:t>Containers also </a:t>
            </a:r>
            <a:r>
              <a:rPr lang="en-US" b="1" dirty="0">
                <a:latin typeface="Times New Roman" pitchFamily="18" charset="0"/>
                <a:cs typeface="Times New Roman" pitchFamily="18" charset="0"/>
              </a:rPr>
              <a:t>reduce management overhead</a:t>
            </a:r>
            <a:r>
              <a:rPr lang="en-US" dirty="0">
                <a:latin typeface="Times New Roman" pitchFamily="18" charset="0"/>
                <a:cs typeface="Times New Roman" pitchFamily="18" charset="0"/>
              </a:rPr>
              <a:t>. Because they share a common operating system, only a single operating system needs care and feeding for bug fixes, patches, and so on</a:t>
            </a:r>
            <a:endParaRPr lang="en-US" b="1" dirty="0">
              <a:latin typeface="Times New Roman" pitchFamily="18" charset="0"/>
              <a:cs typeface="Times New Roman" pitchFamily="18" charset="0"/>
            </a:endParaRPr>
          </a:p>
        </p:txBody>
      </p:sp>
      <p:sp>
        <p:nvSpPr>
          <p:cNvPr id="6" name="Rectangle 5"/>
          <p:cNvSpPr/>
          <p:nvPr/>
        </p:nvSpPr>
        <p:spPr>
          <a:xfrm>
            <a:off x="805788" y="1"/>
            <a:ext cx="3011530" cy="430887"/>
          </a:xfrm>
          <a:prstGeom prst="rect">
            <a:avLst/>
          </a:prstGeom>
        </p:spPr>
        <p:txBody>
          <a:bodyPr wrap="none">
            <a:spAutoFit/>
          </a:bodyPr>
          <a:lstStyle/>
          <a:p>
            <a:r>
              <a:rPr lang="en-US" sz="2200" b="1" dirty="0">
                <a:latin typeface="Times New Roman" pitchFamily="18" charset="0"/>
                <a:cs typeface="Times New Roman" pitchFamily="18" charset="0"/>
              </a:rPr>
              <a:t>Virtual Machines (VM)</a:t>
            </a:r>
          </a:p>
        </p:txBody>
      </p:sp>
      <p:sp>
        <p:nvSpPr>
          <p:cNvPr id="7" name="Rectangle 6"/>
          <p:cNvSpPr/>
          <p:nvPr/>
        </p:nvSpPr>
        <p:spPr>
          <a:xfrm>
            <a:off x="6034223" y="36871"/>
            <a:ext cx="1459054" cy="400110"/>
          </a:xfrm>
          <a:prstGeom prst="rect">
            <a:avLst/>
          </a:prstGeom>
        </p:spPr>
        <p:txBody>
          <a:bodyPr wrap="none">
            <a:spAutoFit/>
          </a:bodyPr>
          <a:lstStyle/>
          <a:p>
            <a:r>
              <a:rPr lang="en-US" sz="2000" b="1" dirty="0">
                <a:latin typeface="Times New Roman" pitchFamily="18" charset="0"/>
                <a:cs typeface="Times New Roman" pitchFamily="18" charset="0"/>
              </a:rPr>
              <a:t> Containers</a:t>
            </a:r>
            <a:endParaRPr lang="en-US" dirty="0"/>
          </a:p>
        </p:txBody>
      </p:sp>
    </p:spTree>
    <p:extLst>
      <p:ext uri="{BB962C8B-B14F-4D97-AF65-F5344CB8AC3E}">
        <p14:creationId xmlns:p14="http://schemas.microsoft.com/office/powerpoint/2010/main" val="22452420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385" y="179548"/>
            <a:ext cx="9299867" cy="4031873"/>
          </a:xfrm>
          <a:prstGeom prst="rect">
            <a:avLst/>
          </a:prstGeom>
        </p:spPr>
        <p:txBody>
          <a:bodyPr wrap="square">
            <a:spAutoFit/>
          </a:bodyPr>
          <a:lstStyle/>
          <a:p>
            <a:r>
              <a:rPr lang="en-US" sz="2400" b="1" dirty="0">
                <a:latin typeface="Times New Roman" pitchFamily="18" charset="0"/>
                <a:cs typeface="Times New Roman" pitchFamily="18" charset="0"/>
              </a:rPr>
              <a:t>AWS Container Services</a:t>
            </a:r>
          </a:p>
          <a:p>
            <a:r>
              <a:rPr lang="en-US" dirty="0">
                <a:latin typeface="Times New Roman" pitchFamily="18" charset="0"/>
                <a:cs typeface="Times New Roman" pitchFamily="18" charset="0"/>
              </a:rPr>
              <a:t>	AWS offers several Container services like </a:t>
            </a:r>
            <a:r>
              <a:rPr lang="en-US" b="1" dirty="0">
                <a:solidFill>
                  <a:srgbClr val="FF0000"/>
                </a:solidFill>
                <a:latin typeface="Times New Roman" pitchFamily="18" charset="0"/>
                <a:cs typeface="Times New Roman" pitchFamily="18" charset="0"/>
              </a:rPr>
              <a:t>Elastic Container Registry (ECR), Elastic Container Service (ECS), </a:t>
            </a:r>
            <a:r>
              <a:rPr lang="en-US" b="1" dirty="0" err="1">
                <a:solidFill>
                  <a:srgbClr val="FF0000"/>
                </a:solidFill>
                <a:latin typeface="Times New Roman" pitchFamily="18" charset="0"/>
                <a:cs typeface="Times New Roman" pitchFamily="18" charset="0"/>
              </a:rPr>
              <a:t>Kubernetes</a:t>
            </a:r>
            <a:r>
              <a:rPr lang="en-US" b="1" dirty="0">
                <a:solidFill>
                  <a:srgbClr val="FF0000"/>
                </a:solidFill>
                <a:latin typeface="Times New Roman" pitchFamily="18" charset="0"/>
                <a:cs typeface="Times New Roman" pitchFamily="18" charset="0"/>
              </a:rPr>
              <a:t> (EKS), and AWS </a:t>
            </a:r>
            <a:r>
              <a:rPr lang="en-US" b="1" dirty="0" err="1">
                <a:solidFill>
                  <a:srgbClr val="FF0000"/>
                </a:solidFill>
                <a:latin typeface="Times New Roman" pitchFamily="18" charset="0"/>
                <a:cs typeface="Times New Roman" pitchFamily="18" charset="0"/>
              </a:rPr>
              <a:t>Fargate</a:t>
            </a:r>
            <a:r>
              <a:rPr lang="en-US" b="1" dirty="0">
                <a:solidFill>
                  <a:srgbClr val="FF0000"/>
                </a:solidFill>
                <a:latin typeface="Times New Roman" pitchFamily="18" charset="0"/>
                <a:cs typeface="Times New Roman" pitchFamily="18" charset="0"/>
              </a:rPr>
              <a:t>.</a:t>
            </a:r>
          </a:p>
          <a:p>
            <a:endParaRPr lang="en-US" dirty="0">
              <a:latin typeface="Times New Roman" pitchFamily="18" charset="0"/>
              <a:cs typeface="Times New Roman" pitchFamily="18" charset="0"/>
            </a:endParaRPr>
          </a:p>
          <a:p>
            <a:r>
              <a:rPr lang="en-US" sz="2200" b="1" dirty="0">
                <a:latin typeface="Times New Roman" pitchFamily="18" charset="0"/>
                <a:cs typeface="Times New Roman" pitchFamily="18" charset="0"/>
              </a:rPr>
              <a:t>AWS ECS (Elastic Container Service )</a:t>
            </a:r>
          </a:p>
          <a:p>
            <a:r>
              <a:rPr lang="en-US" dirty="0">
                <a:latin typeface="Times New Roman" pitchFamily="18" charset="0"/>
                <a:cs typeface="Times New Roman" pitchFamily="18" charset="0"/>
              </a:rPr>
              <a:t>	</a:t>
            </a:r>
            <a:r>
              <a:rPr lang="en-US" sz="1700" dirty="0">
                <a:latin typeface="Times New Roman" pitchFamily="18" charset="0"/>
                <a:cs typeface="Times New Roman" pitchFamily="18" charset="0"/>
              </a:rPr>
              <a:t>One way of </a:t>
            </a:r>
            <a:r>
              <a:rPr lang="en-US" sz="1700" b="1" dirty="0">
                <a:latin typeface="Times New Roman" pitchFamily="18" charset="0"/>
                <a:cs typeface="Times New Roman" pitchFamily="18" charset="0"/>
              </a:rPr>
              <a:t>using a Container engine </a:t>
            </a:r>
            <a:r>
              <a:rPr lang="en-US" sz="1700" dirty="0">
                <a:latin typeface="Times New Roman" pitchFamily="18" charset="0"/>
                <a:cs typeface="Times New Roman" pitchFamily="18" charset="0"/>
              </a:rPr>
              <a:t>is via the AWS Elastic Container Service.. ECS has </a:t>
            </a:r>
            <a:r>
              <a:rPr lang="en-US" sz="1700" b="1" dirty="0">
                <a:latin typeface="Times New Roman" pitchFamily="18" charset="0"/>
                <a:cs typeface="Times New Roman" pitchFamily="18" charset="0"/>
              </a:rPr>
              <a:t>inbuilt security features to protect your Containers</a:t>
            </a:r>
            <a:r>
              <a:rPr lang="en-US" sz="1700" dirty="0">
                <a:latin typeface="Times New Roman" pitchFamily="18" charset="0"/>
                <a:cs typeface="Times New Roman" pitchFamily="18" charset="0"/>
              </a:rPr>
              <a:t>. AWS users can also automate the launch of several Containers using the Continuous Integration and Delivery CI/CD model.</a:t>
            </a:r>
          </a:p>
          <a:p>
            <a:r>
              <a:rPr lang="en-US" sz="1700" dirty="0">
                <a:latin typeface="Times New Roman" pitchFamily="18" charset="0"/>
                <a:cs typeface="Times New Roman" pitchFamily="18" charset="0"/>
              </a:rPr>
              <a:t>	ECS is an ideal choice for deploying </a:t>
            </a:r>
            <a:r>
              <a:rPr lang="en-US" sz="1700" b="1" dirty="0" err="1">
                <a:latin typeface="Times New Roman" pitchFamily="18" charset="0"/>
                <a:cs typeface="Times New Roman" pitchFamily="18" charset="0"/>
              </a:rPr>
              <a:t>microservices</a:t>
            </a:r>
            <a:r>
              <a:rPr lang="en-US" sz="1700" b="1" dirty="0">
                <a:latin typeface="Times New Roman" pitchFamily="18" charset="0"/>
                <a:cs typeface="Times New Roman" pitchFamily="18" charset="0"/>
              </a:rPr>
              <a:t>-based applications, batch processing jobs, and machine learning models.</a:t>
            </a:r>
          </a:p>
          <a:p>
            <a:r>
              <a:rPr lang="en-US" sz="1700" dirty="0">
                <a:latin typeface="Times New Roman" pitchFamily="18" charset="0"/>
                <a:cs typeface="Times New Roman" pitchFamily="18" charset="0"/>
              </a:rPr>
              <a:t>	ECS is also </a:t>
            </a:r>
            <a:r>
              <a:rPr lang="en-US" sz="1700" b="1" dirty="0">
                <a:latin typeface="Times New Roman" pitchFamily="18" charset="0"/>
                <a:cs typeface="Times New Roman" pitchFamily="18" charset="0"/>
              </a:rPr>
              <a:t>a cheap way, yielding savings of up to 50% with the pay-as-you-go model. </a:t>
            </a:r>
            <a:r>
              <a:rPr lang="en-US" sz="1700" dirty="0">
                <a:latin typeface="Times New Roman" pitchFamily="18" charset="0"/>
                <a:cs typeface="Times New Roman" pitchFamily="18" charset="0"/>
              </a:rPr>
              <a:t>AWS ECS also integrates seamlessly with other AWS services. </a:t>
            </a:r>
          </a:p>
          <a:p>
            <a:endParaRPr lang="en-US" dirty="0">
              <a:latin typeface="Times New Roman" pitchFamily="18" charset="0"/>
              <a:cs typeface="Times New Roman" pitchFamily="18" charset="0"/>
            </a:endParaRPr>
          </a:p>
          <a:p>
            <a:endParaRPr lang="en-US" dirty="0"/>
          </a:p>
        </p:txBody>
      </p:sp>
      <p:pic>
        <p:nvPicPr>
          <p:cNvPr id="3074" name="Picture 2"/>
          <p:cNvPicPr>
            <a:picLocks noChangeAspect="1" noChangeArrowheads="1"/>
          </p:cNvPicPr>
          <p:nvPr/>
        </p:nvPicPr>
        <p:blipFill>
          <a:blip r:embed="rId2"/>
          <a:srcRect/>
          <a:stretch>
            <a:fillRect/>
          </a:stretch>
        </p:blipFill>
        <p:spPr bwMode="auto">
          <a:xfrm>
            <a:off x="5950145" y="3388067"/>
            <a:ext cx="2514600" cy="2322529"/>
          </a:xfrm>
          <a:prstGeom prst="rect">
            <a:avLst/>
          </a:prstGeom>
          <a:noFill/>
          <a:ln w="9525">
            <a:noFill/>
            <a:miter lim="800000"/>
            <a:headEnd/>
            <a:tailEnd/>
          </a:ln>
          <a:effectLst/>
        </p:spPr>
      </p:pic>
      <p:sp>
        <p:nvSpPr>
          <p:cNvPr id="6" name="Rectangle 5"/>
          <p:cNvSpPr/>
          <p:nvPr/>
        </p:nvSpPr>
        <p:spPr>
          <a:xfrm>
            <a:off x="176646" y="5706952"/>
            <a:ext cx="8447809" cy="923330"/>
          </a:xfrm>
          <a:prstGeom prst="rect">
            <a:avLst/>
          </a:prstGeom>
        </p:spPr>
        <p:txBody>
          <a:bodyPr wrap="square">
            <a:spAutoFit/>
          </a:bodyPr>
          <a:lstStyle/>
          <a:p>
            <a:r>
              <a:rPr lang="en-US" b="1" dirty="0">
                <a:latin typeface="Times New Roman" pitchFamily="18" charset="0"/>
                <a:cs typeface="Times New Roman" pitchFamily="18" charset="0"/>
              </a:rPr>
              <a:t>	The EC2 launch type</a:t>
            </a:r>
            <a:r>
              <a:rPr lang="en-US" dirty="0">
                <a:latin typeface="Times New Roman" pitchFamily="18" charset="0"/>
                <a:cs typeface="Times New Roman" pitchFamily="18" charset="0"/>
              </a:rPr>
              <a:t> allows you to run your containers on </a:t>
            </a:r>
            <a:r>
              <a:rPr lang="en-US" b="1" dirty="0">
                <a:solidFill>
                  <a:srgbClr val="FF0000"/>
                </a:solidFill>
                <a:latin typeface="Times New Roman" pitchFamily="18" charset="0"/>
                <a:cs typeface="Times New Roman" pitchFamily="18" charset="0"/>
              </a:rPr>
              <a:t>EC2 instances </a:t>
            </a:r>
            <a:r>
              <a:rPr lang="en-US" dirty="0">
                <a:latin typeface="Times New Roman" pitchFamily="18" charset="0"/>
                <a:cs typeface="Times New Roman" pitchFamily="18" charset="0"/>
              </a:rPr>
              <a:t>that you manage, while the </a:t>
            </a:r>
            <a:r>
              <a:rPr lang="en-US" b="1" dirty="0" err="1">
                <a:solidFill>
                  <a:srgbClr val="FF0000"/>
                </a:solidFill>
                <a:latin typeface="Times New Roman" pitchFamily="18" charset="0"/>
                <a:cs typeface="Times New Roman" pitchFamily="18" charset="0"/>
              </a:rPr>
              <a:t>Fargate</a:t>
            </a:r>
            <a:r>
              <a:rPr lang="en-US" b="1" dirty="0">
                <a:solidFill>
                  <a:srgbClr val="FF0000"/>
                </a:solidFill>
                <a:latin typeface="Times New Roman" pitchFamily="18" charset="0"/>
                <a:cs typeface="Times New Roman" pitchFamily="18" charset="0"/>
              </a:rPr>
              <a:t> launch type</a:t>
            </a:r>
            <a:r>
              <a:rPr lang="en-US" dirty="0">
                <a:latin typeface="Times New Roman" pitchFamily="18" charset="0"/>
                <a:cs typeface="Times New Roman" pitchFamily="18" charset="0"/>
              </a:rPr>
              <a:t> allows you to run your containers without the need to manage any underlying infrastructure.</a:t>
            </a:r>
          </a:p>
        </p:txBody>
      </p:sp>
    </p:spTree>
    <p:extLst>
      <p:ext uri="{BB962C8B-B14F-4D97-AF65-F5344CB8AC3E}">
        <p14:creationId xmlns:p14="http://schemas.microsoft.com/office/powerpoint/2010/main" val="32638318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6254" y="283174"/>
            <a:ext cx="8977747" cy="4308872"/>
          </a:xfrm>
          <a:prstGeom prst="rect">
            <a:avLst/>
          </a:prstGeom>
        </p:spPr>
        <p:txBody>
          <a:bodyPr wrap="square">
            <a:spAutoFit/>
          </a:bodyPr>
          <a:lstStyle/>
          <a:p>
            <a:r>
              <a:rPr lang="en-US" sz="2200" b="1" dirty="0">
                <a:latin typeface="Times New Roman" pitchFamily="18" charset="0"/>
                <a:cs typeface="Times New Roman" pitchFamily="18" charset="0"/>
              </a:rPr>
              <a:t>AWS EKS (Elastic </a:t>
            </a:r>
            <a:r>
              <a:rPr lang="en-US" sz="2200" b="1" dirty="0" err="1">
                <a:latin typeface="Times New Roman" pitchFamily="18" charset="0"/>
                <a:cs typeface="Times New Roman" pitchFamily="18" charset="0"/>
              </a:rPr>
              <a:t>Kubernetes</a:t>
            </a:r>
            <a:r>
              <a:rPr lang="en-US" sz="2200" b="1" dirty="0">
                <a:latin typeface="Times New Roman" pitchFamily="18" charset="0"/>
                <a:cs typeface="Times New Roman" pitchFamily="18" charset="0"/>
              </a:rPr>
              <a:t> Service)</a:t>
            </a:r>
          </a:p>
          <a:p>
            <a:endParaRPr lang="en-US" b="1" dirty="0">
              <a:latin typeface="Times New Roman" pitchFamily="18" charset="0"/>
              <a:cs typeface="Times New Roman" pitchFamily="18" charset="0"/>
            </a:endParaRPr>
          </a:p>
          <a:p>
            <a:r>
              <a:rPr lang="en-US" b="1" dirty="0">
                <a:solidFill>
                  <a:srgbClr val="FF0000"/>
                </a:solidFill>
                <a:latin typeface="Times New Roman" pitchFamily="18" charset="0"/>
                <a:cs typeface="Times New Roman" pitchFamily="18" charset="0"/>
              </a:rPr>
              <a:t>	</a:t>
            </a:r>
            <a:r>
              <a:rPr lang="en-US" b="1" dirty="0" err="1">
                <a:solidFill>
                  <a:srgbClr val="FF0000"/>
                </a:solidFill>
                <a:latin typeface="Times New Roman" pitchFamily="18" charset="0"/>
                <a:cs typeface="Times New Roman" pitchFamily="18" charset="0"/>
              </a:rPr>
              <a:t>Kubernetes</a:t>
            </a:r>
            <a:r>
              <a:rPr lang="en-US" dirty="0">
                <a:latin typeface="Times New Roman" pitchFamily="18" charset="0"/>
                <a:cs typeface="Times New Roman" pitchFamily="18" charset="0"/>
              </a:rPr>
              <a:t> is a portable, extensible, open source platform for </a:t>
            </a:r>
            <a:r>
              <a:rPr lang="en-US" b="1" dirty="0">
                <a:latin typeface="Times New Roman" pitchFamily="18" charset="0"/>
                <a:cs typeface="Times New Roman" pitchFamily="18" charset="0"/>
              </a:rPr>
              <a:t>managing containerized workloads </a:t>
            </a:r>
            <a:r>
              <a:rPr lang="en-US" dirty="0">
                <a:latin typeface="Times New Roman" pitchFamily="18" charset="0"/>
                <a:cs typeface="Times New Roman" pitchFamily="18" charset="0"/>
              </a:rPr>
              <a:t>and services, that facilitates both declarative configuration and automation.</a:t>
            </a:r>
          </a:p>
          <a:p>
            <a:r>
              <a:rPr lang="en-US" dirty="0">
                <a:latin typeface="Times New Roman" pitchFamily="18" charset="0"/>
                <a:cs typeface="Times New Roman" pitchFamily="18" charset="0"/>
              </a:rPr>
              <a:t>	The AWS </a:t>
            </a:r>
            <a:r>
              <a:rPr lang="en-US" dirty="0" err="1">
                <a:latin typeface="Times New Roman" pitchFamily="18" charset="0"/>
                <a:cs typeface="Times New Roman" pitchFamily="18" charset="0"/>
              </a:rPr>
              <a:t>Kubernetes</a:t>
            </a:r>
            <a:r>
              <a:rPr lang="en-US" dirty="0">
                <a:latin typeface="Times New Roman" pitchFamily="18" charset="0"/>
                <a:cs typeface="Times New Roman" pitchFamily="18" charset="0"/>
              </a:rPr>
              <a:t> service is a </a:t>
            </a:r>
            <a:r>
              <a:rPr lang="en-US" b="1" dirty="0">
                <a:latin typeface="Times New Roman" pitchFamily="18" charset="0"/>
                <a:cs typeface="Times New Roman" pitchFamily="18" charset="0"/>
              </a:rPr>
              <a:t>reliable way of running containerized apps </a:t>
            </a:r>
            <a:r>
              <a:rPr lang="en-US" dirty="0">
                <a:latin typeface="Times New Roman" pitchFamily="18" charset="0"/>
                <a:cs typeface="Times New Roman" pitchFamily="18" charset="0"/>
              </a:rPr>
              <a:t>over </a:t>
            </a:r>
            <a:r>
              <a:rPr lang="en-US" dirty="0" err="1">
                <a:latin typeface="Times New Roman" pitchFamily="18" charset="0"/>
                <a:cs typeface="Times New Roman" pitchFamily="18" charset="0"/>
              </a:rPr>
              <a:t>Kubernetes</a:t>
            </a:r>
            <a:r>
              <a:rPr lang="en-US" dirty="0">
                <a:latin typeface="Times New Roman" pitchFamily="18" charset="0"/>
                <a:cs typeface="Times New Roman" pitchFamily="18" charset="0"/>
              </a:rPr>
              <a:t>. </a:t>
            </a:r>
          </a:p>
          <a:p>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Kubernetes</a:t>
            </a:r>
            <a:r>
              <a:rPr lang="en-US" dirty="0">
                <a:latin typeface="Times New Roman" pitchFamily="18" charset="0"/>
                <a:cs typeface="Times New Roman" pitchFamily="18" charset="0"/>
              </a:rPr>
              <a:t> is an open-source system used for running </a:t>
            </a:r>
            <a:r>
              <a:rPr lang="en-US" b="1" dirty="0">
                <a:latin typeface="Times New Roman" pitchFamily="18" charset="0"/>
                <a:cs typeface="Times New Roman" pitchFamily="18" charset="0"/>
              </a:rPr>
              <a:t>Containerized workloads</a:t>
            </a:r>
            <a:r>
              <a:rPr lang="en-US" dirty="0">
                <a:latin typeface="Times New Roman" pitchFamily="18" charset="0"/>
                <a:cs typeface="Times New Roman" pitchFamily="18" charset="0"/>
              </a:rPr>
              <a:t>. </a:t>
            </a:r>
          </a:p>
          <a:p>
            <a:r>
              <a:rPr lang="en-US" dirty="0">
                <a:latin typeface="Times New Roman" pitchFamily="18" charset="0"/>
                <a:cs typeface="Times New Roman" pitchFamily="18" charset="0"/>
              </a:rPr>
              <a:t>	EKS has an auto-scaling feature, which helps in right-sizing resources. In addition, EKS has </a:t>
            </a:r>
            <a:r>
              <a:rPr lang="en-US" b="1" dirty="0">
                <a:latin typeface="Times New Roman" pitchFamily="18" charset="0"/>
                <a:cs typeface="Times New Roman" pitchFamily="18" charset="0"/>
              </a:rPr>
              <a:t>more security layers </a:t>
            </a:r>
            <a:r>
              <a:rPr lang="en-US" dirty="0">
                <a:latin typeface="Times New Roman" pitchFamily="18" charset="0"/>
                <a:cs typeface="Times New Roman" pitchFamily="18" charset="0"/>
              </a:rPr>
              <a:t>comprised of patches and automatic security updates for the </a:t>
            </a:r>
            <a:r>
              <a:rPr lang="en-US" dirty="0" err="1">
                <a:latin typeface="Times New Roman" pitchFamily="18" charset="0"/>
                <a:cs typeface="Times New Roman" pitchFamily="18" charset="0"/>
              </a:rPr>
              <a:t>Kubernetes</a:t>
            </a:r>
            <a:r>
              <a:rPr lang="en-US" dirty="0">
                <a:latin typeface="Times New Roman" pitchFamily="18" charset="0"/>
                <a:cs typeface="Times New Roman" pitchFamily="18" charset="0"/>
              </a:rPr>
              <a:t> environment. </a:t>
            </a:r>
          </a:p>
          <a:p>
            <a:r>
              <a:rPr lang="en-US" dirty="0">
                <a:latin typeface="Times New Roman" pitchFamily="18" charset="0"/>
                <a:cs typeface="Times New Roman" pitchFamily="18" charset="0"/>
              </a:rPr>
              <a:t>	Like ECS, EKS supports both on premise and hybrid cloud environments.</a:t>
            </a:r>
          </a:p>
          <a:p>
            <a:r>
              <a:rPr lang="en-US" dirty="0">
                <a:latin typeface="Times New Roman" pitchFamily="18" charset="0"/>
                <a:cs typeface="Times New Roman" pitchFamily="18" charset="0"/>
              </a:rPr>
              <a:t>	The EKS console lets you view worker nodes and </a:t>
            </a:r>
            <a:r>
              <a:rPr lang="en-US" dirty="0" err="1">
                <a:latin typeface="Times New Roman" pitchFamily="18" charset="0"/>
                <a:cs typeface="Times New Roman" pitchFamily="18" charset="0"/>
              </a:rPr>
              <a:t>serverless</a:t>
            </a:r>
            <a:r>
              <a:rPr lang="en-US" dirty="0">
                <a:latin typeface="Times New Roman" pitchFamily="18" charset="0"/>
                <a:cs typeface="Times New Roman" pitchFamily="18" charset="0"/>
              </a:rPr>
              <a:t> Containers for your EKS workloads. The Elastic </a:t>
            </a:r>
            <a:r>
              <a:rPr lang="en-US" dirty="0" err="1">
                <a:latin typeface="Times New Roman" pitchFamily="18" charset="0"/>
                <a:cs typeface="Times New Roman" pitchFamily="18" charset="0"/>
              </a:rPr>
              <a:t>Kubernetes</a:t>
            </a:r>
            <a:r>
              <a:rPr lang="en-US" dirty="0">
                <a:latin typeface="Times New Roman" pitchFamily="18" charset="0"/>
                <a:cs typeface="Times New Roman" pitchFamily="18" charset="0"/>
              </a:rPr>
              <a:t> Service is ideal for Machine Learning workflows because of the </a:t>
            </a:r>
            <a:r>
              <a:rPr lang="en-US" dirty="0" err="1">
                <a:latin typeface="Times New Roman" pitchFamily="18" charset="0"/>
                <a:cs typeface="Times New Roman" pitchFamily="18" charset="0"/>
              </a:rPr>
              <a:t>Kubeflow</a:t>
            </a:r>
            <a:r>
              <a:rPr lang="en-US" dirty="0">
                <a:latin typeface="Times New Roman" pitchFamily="18" charset="0"/>
                <a:cs typeface="Times New Roman" pitchFamily="18" charset="0"/>
              </a:rPr>
              <a:t> feature</a:t>
            </a:r>
          </a:p>
        </p:txBody>
      </p:sp>
      <p:pic>
        <p:nvPicPr>
          <p:cNvPr id="1026" name="Picture 2"/>
          <p:cNvPicPr>
            <a:picLocks noChangeAspect="1" noChangeArrowheads="1"/>
          </p:cNvPicPr>
          <p:nvPr/>
        </p:nvPicPr>
        <p:blipFill>
          <a:blip r:embed="rId2"/>
          <a:srcRect/>
          <a:stretch>
            <a:fillRect/>
          </a:stretch>
        </p:blipFill>
        <p:spPr bwMode="auto">
          <a:xfrm>
            <a:off x="2751914" y="4437112"/>
            <a:ext cx="5263843" cy="2233251"/>
          </a:xfrm>
          <a:prstGeom prst="rect">
            <a:avLst/>
          </a:prstGeom>
          <a:noFill/>
          <a:ln w="9525">
            <a:noFill/>
            <a:miter lim="800000"/>
            <a:headEnd/>
            <a:tailEnd/>
          </a:ln>
          <a:effectLst/>
        </p:spPr>
      </p:pic>
    </p:spTree>
    <p:extLst>
      <p:ext uri="{BB962C8B-B14F-4D97-AF65-F5344CB8AC3E}">
        <p14:creationId xmlns:p14="http://schemas.microsoft.com/office/powerpoint/2010/main" val="36634678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270762"/>
            <a:ext cx="8645237" cy="2923877"/>
          </a:xfrm>
          <a:prstGeom prst="rect">
            <a:avLst/>
          </a:prstGeom>
        </p:spPr>
        <p:txBody>
          <a:bodyPr wrap="square">
            <a:spAutoFit/>
          </a:bodyPr>
          <a:lstStyle/>
          <a:p>
            <a:r>
              <a:rPr lang="en-US" sz="2200" b="1" dirty="0">
                <a:latin typeface="Times New Roman" pitchFamily="18" charset="0"/>
                <a:cs typeface="Times New Roman" pitchFamily="18" charset="0"/>
              </a:rPr>
              <a:t>AWS ECR(Elastic Container Registry )</a:t>
            </a:r>
          </a:p>
          <a:p>
            <a:r>
              <a:rPr lang="en-US" dirty="0">
                <a:latin typeface="Times New Roman" pitchFamily="18" charset="0"/>
                <a:cs typeface="Times New Roman" pitchFamily="18" charset="0"/>
              </a:rPr>
              <a:t>	AWS users can manage the </a:t>
            </a:r>
            <a:r>
              <a:rPr lang="en-US" b="1" dirty="0">
                <a:latin typeface="Times New Roman" pitchFamily="18" charset="0"/>
                <a:cs typeface="Times New Roman" pitchFamily="18" charset="0"/>
              </a:rPr>
              <a:t>storage and encryption of Container images using the ECR service</a:t>
            </a:r>
            <a:r>
              <a:rPr lang="en-US" dirty="0">
                <a:latin typeface="Times New Roman" pitchFamily="18" charset="0"/>
                <a:cs typeface="Times New Roman" pitchFamily="18" charset="0"/>
              </a:rPr>
              <a:t>. </a:t>
            </a:r>
          </a:p>
          <a:p>
            <a:r>
              <a:rPr lang="en-US" dirty="0">
                <a:latin typeface="Times New Roman" pitchFamily="18" charset="0"/>
                <a:cs typeface="Times New Roman" pitchFamily="18" charset="0"/>
              </a:rPr>
              <a:t>	With the Elastic Container Registry Service, you can make </a:t>
            </a:r>
            <a:r>
              <a:rPr lang="en-US" b="1" dirty="0">
                <a:latin typeface="Times New Roman" pitchFamily="18" charset="0"/>
                <a:cs typeface="Times New Roman" pitchFamily="18" charset="0"/>
              </a:rPr>
              <a:t>images fast by compressing them and making them available on-demand</a:t>
            </a:r>
            <a:r>
              <a:rPr lang="en-US" dirty="0">
                <a:latin typeface="Times New Roman" pitchFamily="18" charset="0"/>
                <a:cs typeface="Times New Roman" pitchFamily="18" charset="0"/>
              </a:rPr>
              <a:t>. </a:t>
            </a:r>
          </a:p>
          <a:p>
            <a:r>
              <a:rPr lang="en-US" dirty="0">
                <a:latin typeface="Times New Roman" pitchFamily="18" charset="0"/>
                <a:cs typeface="Times New Roman" pitchFamily="18" charset="0"/>
              </a:rPr>
              <a:t>	ECR lets you import existing Containerized apps without installing any dependencies.</a:t>
            </a:r>
          </a:p>
          <a:p>
            <a:r>
              <a:rPr lang="en-US" dirty="0">
                <a:latin typeface="Times New Roman" pitchFamily="18" charset="0"/>
                <a:cs typeface="Times New Roman" pitchFamily="18" charset="0"/>
              </a:rPr>
              <a:t>ECR lets you </a:t>
            </a:r>
            <a:r>
              <a:rPr lang="en-US" b="1" dirty="0">
                <a:latin typeface="Times New Roman" pitchFamily="18" charset="0"/>
                <a:cs typeface="Times New Roman" pitchFamily="18" charset="0"/>
              </a:rPr>
              <a:t>securely share Container images </a:t>
            </a:r>
            <a:r>
              <a:rPr lang="en-US" dirty="0">
                <a:latin typeface="Times New Roman" pitchFamily="18" charset="0"/>
                <a:cs typeface="Times New Roman" pitchFamily="18" charset="0"/>
              </a:rPr>
              <a:t>via the HTTPS connection. Automatic encryption adds an extra layer to stored resources. Users in highly regulated environments can meet compliance through ECR storage. </a:t>
            </a:r>
          </a:p>
        </p:txBody>
      </p:sp>
      <p:pic>
        <p:nvPicPr>
          <p:cNvPr id="2050" name="Picture 2"/>
          <p:cNvPicPr>
            <a:picLocks noChangeAspect="1" noChangeArrowheads="1"/>
          </p:cNvPicPr>
          <p:nvPr/>
        </p:nvPicPr>
        <p:blipFill>
          <a:blip r:embed="rId2"/>
          <a:srcRect/>
          <a:stretch>
            <a:fillRect/>
          </a:stretch>
        </p:blipFill>
        <p:spPr bwMode="auto">
          <a:xfrm>
            <a:off x="1619672" y="3789040"/>
            <a:ext cx="5614649" cy="1951759"/>
          </a:xfrm>
          <a:prstGeom prst="rect">
            <a:avLst/>
          </a:prstGeom>
          <a:noFill/>
          <a:ln w="9525">
            <a:noFill/>
            <a:miter lim="800000"/>
            <a:headEnd/>
            <a:tailEnd/>
          </a:ln>
          <a:effectLst/>
        </p:spPr>
      </p:pic>
    </p:spTree>
    <p:extLst>
      <p:ext uri="{BB962C8B-B14F-4D97-AF65-F5344CB8AC3E}">
        <p14:creationId xmlns:p14="http://schemas.microsoft.com/office/powerpoint/2010/main" val="30852194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4686" y="90645"/>
            <a:ext cx="9019314" cy="4370427"/>
          </a:xfrm>
          <a:prstGeom prst="rect">
            <a:avLst/>
          </a:prstGeom>
        </p:spPr>
        <p:txBody>
          <a:bodyPr wrap="square">
            <a:spAutoFit/>
          </a:bodyPr>
          <a:lstStyle/>
          <a:p>
            <a:r>
              <a:rPr lang="en-US" sz="2200" b="1" dirty="0">
                <a:latin typeface="Times New Roman" pitchFamily="18" charset="0"/>
                <a:cs typeface="Times New Roman" pitchFamily="18" charset="0"/>
              </a:rPr>
              <a:t>AWS </a:t>
            </a:r>
            <a:r>
              <a:rPr lang="en-US" sz="2200" b="1" dirty="0" err="1">
                <a:latin typeface="Times New Roman" pitchFamily="18" charset="0"/>
                <a:cs typeface="Times New Roman" pitchFamily="18" charset="0"/>
              </a:rPr>
              <a:t>Fargate</a:t>
            </a:r>
            <a:endParaRPr lang="en-US" sz="2200" b="1" dirty="0">
              <a:latin typeface="Times New Roman" pitchFamily="18" charset="0"/>
              <a:cs typeface="Times New Roman" pitchFamily="18" charset="0"/>
            </a:endParaRPr>
          </a:p>
          <a:p>
            <a:endParaRPr lang="en-US" sz="2200" b="1" dirty="0">
              <a:latin typeface="Times New Roman" pitchFamily="18" charset="0"/>
              <a:cs typeface="Times New Roman" pitchFamily="18" charset="0"/>
            </a:endParaRPr>
          </a:p>
          <a:p>
            <a:r>
              <a:rPr lang="en-US" dirty="0">
                <a:latin typeface="Times New Roman" pitchFamily="18" charset="0"/>
                <a:cs typeface="Times New Roman" pitchFamily="18" charset="0"/>
              </a:rPr>
              <a:t>	Use AWS </a:t>
            </a:r>
            <a:r>
              <a:rPr lang="en-US" dirty="0" err="1">
                <a:latin typeface="Times New Roman" pitchFamily="18" charset="0"/>
                <a:cs typeface="Times New Roman" pitchFamily="18" charset="0"/>
              </a:rPr>
              <a:t>Fargate</a:t>
            </a:r>
            <a:r>
              <a:rPr lang="en-US" dirty="0">
                <a:latin typeface="Times New Roman" pitchFamily="18" charset="0"/>
                <a:cs typeface="Times New Roman" pitchFamily="18" charset="0"/>
              </a:rPr>
              <a:t> to deploy </a:t>
            </a:r>
            <a:r>
              <a:rPr lang="en-US" b="1" dirty="0" err="1">
                <a:solidFill>
                  <a:srgbClr val="FF0000"/>
                </a:solidFill>
                <a:latin typeface="Times New Roman" pitchFamily="18" charset="0"/>
                <a:cs typeface="Times New Roman" pitchFamily="18" charset="0"/>
              </a:rPr>
              <a:t>serverless</a:t>
            </a:r>
            <a:r>
              <a:rPr lang="en-US" b="1" dirty="0">
                <a:solidFill>
                  <a:srgbClr val="FF0000"/>
                </a:solidFill>
                <a:latin typeface="Times New Roman" pitchFamily="18" charset="0"/>
                <a:cs typeface="Times New Roman" pitchFamily="18" charset="0"/>
              </a:rPr>
              <a:t> Containers</a:t>
            </a:r>
            <a:r>
              <a:rPr lang="en-US" dirty="0">
                <a:latin typeface="Times New Roman" pitchFamily="18" charset="0"/>
                <a:cs typeface="Times New Roman" pitchFamily="18" charset="0"/>
              </a:rPr>
              <a:t>. </a:t>
            </a: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	AWS </a:t>
            </a:r>
            <a:r>
              <a:rPr lang="en-US" dirty="0" err="1">
                <a:latin typeface="Times New Roman" pitchFamily="18" charset="0"/>
                <a:cs typeface="Times New Roman" pitchFamily="18" charset="0"/>
              </a:rPr>
              <a:t>Fargate</a:t>
            </a:r>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integrates with ECS and EKS </a:t>
            </a:r>
            <a:r>
              <a:rPr lang="en-US" dirty="0">
                <a:latin typeface="Times New Roman" pitchFamily="18" charset="0"/>
                <a:cs typeface="Times New Roman" pitchFamily="18" charset="0"/>
              </a:rPr>
              <a:t>to remove the need for server management. Instead of managing servers, you only manage the applications. Based on the architecture, AWS </a:t>
            </a:r>
            <a:r>
              <a:rPr lang="en-US" dirty="0" err="1">
                <a:latin typeface="Times New Roman" pitchFamily="18" charset="0"/>
                <a:cs typeface="Times New Roman" pitchFamily="18" charset="0"/>
              </a:rPr>
              <a:t>Fargate</a:t>
            </a:r>
            <a:r>
              <a:rPr lang="en-US" dirty="0">
                <a:latin typeface="Times New Roman" pitchFamily="18" charset="0"/>
                <a:cs typeface="Times New Roman" pitchFamily="18" charset="0"/>
              </a:rPr>
              <a:t> isolates the most secure applications.</a:t>
            </a: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	AWS </a:t>
            </a:r>
            <a:r>
              <a:rPr lang="en-US" dirty="0" err="1">
                <a:latin typeface="Times New Roman" pitchFamily="18" charset="0"/>
                <a:cs typeface="Times New Roman" pitchFamily="18" charset="0"/>
              </a:rPr>
              <a:t>Fargate</a:t>
            </a:r>
            <a:r>
              <a:rPr lang="en-US" dirty="0">
                <a:latin typeface="Times New Roman" pitchFamily="18" charset="0"/>
                <a:cs typeface="Times New Roman" pitchFamily="18" charset="0"/>
              </a:rPr>
              <a:t> integrates with </a:t>
            </a:r>
            <a:r>
              <a:rPr lang="en-US" dirty="0" err="1">
                <a:latin typeface="Times New Roman" pitchFamily="18" charset="0"/>
                <a:cs typeface="Times New Roman" pitchFamily="18" charset="0"/>
              </a:rPr>
              <a:t>CloudWatch</a:t>
            </a:r>
            <a:r>
              <a:rPr lang="en-US" dirty="0">
                <a:latin typeface="Times New Roman" pitchFamily="18" charset="0"/>
                <a:cs typeface="Times New Roman" pitchFamily="18" charset="0"/>
              </a:rPr>
              <a:t> to pull critical application metrics. In the traditional model, AWS users had to spend time deploying a compute engine, paying for it, and rightsizing EC2. AWS </a:t>
            </a:r>
            <a:r>
              <a:rPr lang="en-US" dirty="0" err="1">
                <a:latin typeface="Times New Roman" pitchFamily="18" charset="0"/>
                <a:cs typeface="Times New Roman" pitchFamily="18" charset="0"/>
              </a:rPr>
              <a:t>Fargate</a:t>
            </a:r>
            <a:r>
              <a:rPr lang="en-US" dirty="0">
                <a:latin typeface="Times New Roman" pitchFamily="18" charset="0"/>
                <a:cs typeface="Times New Roman" pitchFamily="18" charset="0"/>
              </a:rPr>
              <a:t> removes all these inefficiencies and leads to a faster time to market.</a:t>
            </a: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	 Use AWS </a:t>
            </a:r>
            <a:r>
              <a:rPr lang="en-US" dirty="0" err="1">
                <a:latin typeface="Times New Roman" pitchFamily="18" charset="0"/>
                <a:cs typeface="Times New Roman" pitchFamily="18" charset="0"/>
              </a:rPr>
              <a:t>Fargate</a:t>
            </a:r>
            <a:r>
              <a:rPr lang="en-US" dirty="0">
                <a:latin typeface="Times New Roman" pitchFamily="18" charset="0"/>
                <a:cs typeface="Times New Roman" pitchFamily="18" charset="0"/>
              </a:rPr>
              <a:t> to build web applications, deploy APIs, and run </a:t>
            </a:r>
            <a:r>
              <a:rPr lang="en-US" dirty="0" err="1">
                <a:latin typeface="Times New Roman" pitchFamily="18" charset="0"/>
                <a:cs typeface="Times New Roman" pitchFamily="18" charset="0"/>
              </a:rPr>
              <a:t>microservices</a:t>
            </a:r>
            <a:r>
              <a:rPr lang="en-US" dirty="0">
                <a:latin typeface="Times New Roman" pitchFamily="18" charset="0"/>
                <a:cs typeface="Times New Roman" pitchFamily="18" charset="0"/>
              </a:rPr>
              <a:t> at optimized costs.</a:t>
            </a:r>
          </a:p>
        </p:txBody>
      </p:sp>
      <p:pic>
        <p:nvPicPr>
          <p:cNvPr id="3074" name="Picture 2"/>
          <p:cNvPicPr>
            <a:picLocks noChangeAspect="1" noChangeArrowheads="1"/>
          </p:cNvPicPr>
          <p:nvPr/>
        </p:nvPicPr>
        <p:blipFill>
          <a:blip r:embed="rId2"/>
          <a:srcRect/>
          <a:stretch>
            <a:fillRect/>
          </a:stretch>
        </p:blipFill>
        <p:spPr bwMode="auto">
          <a:xfrm>
            <a:off x="2241501" y="4077072"/>
            <a:ext cx="5572125" cy="2334058"/>
          </a:xfrm>
          <a:prstGeom prst="rect">
            <a:avLst/>
          </a:prstGeom>
          <a:noFill/>
          <a:ln w="9525">
            <a:noFill/>
            <a:miter lim="800000"/>
            <a:headEnd/>
            <a:tailEnd/>
          </a:ln>
          <a:effectLst/>
        </p:spPr>
      </p:pic>
    </p:spTree>
    <p:extLst>
      <p:ext uri="{BB962C8B-B14F-4D97-AF65-F5344CB8AC3E}">
        <p14:creationId xmlns:p14="http://schemas.microsoft.com/office/powerpoint/2010/main" val="6636954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922</TotalTime>
  <Words>9526</Words>
  <Application>Microsoft Office PowerPoint</Application>
  <PresentationFormat>On-screen Show (4:3)</PresentationFormat>
  <Paragraphs>1063</Paragraphs>
  <Slides>96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96</vt:i4>
      </vt:variant>
    </vt:vector>
  </HeadingPairs>
  <TitlesOfParts>
    <vt:vector size="103" baseType="lpstr">
      <vt:lpstr>Arial</vt:lpstr>
      <vt:lpstr>Calibri</vt:lpstr>
      <vt:lpstr>Lato</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SOE III</dc:creator>
  <cp:lastModifiedBy>Subhapreet Patro</cp:lastModifiedBy>
  <cp:revision>48</cp:revision>
  <dcterms:created xsi:type="dcterms:W3CDTF">2025-01-17T04:48:10Z</dcterms:created>
  <dcterms:modified xsi:type="dcterms:W3CDTF">2025-02-18T10:31:42Z</dcterms:modified>
</cp:coreProperties>
</file>